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31"/>
  </p:notesMasterIdLst>
  <p:sldIdLst>
    <p:sldId id="271" r:id="rId5"/>
    <p:sldId id="291" r:id="rId6"/>
    <p:sldId id="272" r:id="rId7"/>
    <p:sldId id="279" r:id="rId8"/>
    <p:sldId id="284" r:id="rId9"/>
    <p:sldId id="282" r:id="rId10"/>
    <p:sldId id="273" r:id="rId11"/>
    <p:sldId id="285" r:id="rId12"/>
    <p:sldId id="270" r:id="rId13"/>
    <p:sldId id="263" r:id="rId14"/>
    <p:sldId id="264" r:id="rId15"/>
    <p:sldId id="274" r:id="rId16"/>
    <p:sldId id="266" r:id="rId17"/>
    <p:sldId id="286" r:id="rId18"/>
    <p:sldId id="280" r:id="rId19"/>
    <p:sldId id="275" r:id="rId20"/>
    <p:sldId id="267" r:id="rId21"/>
    <p:sldId id="290" r:id="rId22"/>
    <p:sldId id="287" r:id="rId23"/>
    <p:sldId id="276" r:id="rId24"/>
    <p:sldId id="281" r:id="rId25"/>
    <p:sldId id="268" r:id="rId26"/>
    <p:sldId id="292" r:id="rId27"/>
    <p:sldId id="288" r:id="rId28"/>
    <p:sldId id="289" r:id="rId29"/>
    <p:sldId id="278" r:id="rId30"/>
  </p:sldIdLst>
  <p:sldSz cx="18288000" cy="10287000"/>
  <p:notesSz cx="6858000" cy="9144000"/>
  <p:embeddedFontLst>
    <p:embeddedFont>
      <p:font typeface="Impact" panose="020B0806030902050204" pitchFamily="34" charset="0"/>
      <p:regular r:id="rId32"/>
    </p:embeddedFont>
    <p:embeddedFont>
      <p:font typeface="Montserrat" panose="00000500000000000000" pitchFamily="2" charset="0"/>
      <p:regular r:id="rId33"/>
      <p:bold r:id="rId34"/>
      <p:italic r:id="rId35"/>
      <p:boldItalic r:id="rId36"/>
    </p:embeddedFont>
    <p:embeddedFont>
      <p:font typeface="Norwester" panose="020B0604020202020204" charset="0"/>
      <p:regular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8" roundtripDataSignature="AMtx7mjPO7Jcx1wa3MRFiT+92s8bg6tX7g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4AC6362-E2B2-C256-3145-F234249B432D}" name="Sanna Lindgren" initials="SL" userId="S::sanna.lindgren@nuortenakatemia.fi::d7f8f64c-9e1b-4c54-81a9-ba4523763735" providerId="AD"/>
  <p188:author id="{29153D66-4501-DAD1-8EC4-EAAB762C32F2}" name="katarina" initials="ka" userId="S::katarina_huki.hr#ext#@nuortenakatemia.onmicrosoft.com::39b0cefc-c1cc-40ce-bb49-e1b3b18382a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FCA"/>
    <a:srgbClr val="E6C32A"/>
    <a:srgbClr val="F7EE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B560AC-2555-4B47-AB5C-DF54CB091A2C}" v="10" dt="2024-02-12T14:01:27.734"/>
    <p1510:client id="{BC578CD0-6D91-4F91-B06F-093C7FB91A68}" v="8" dt="2024-02-13T06:26:13.5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7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font" Target="fonts/font3.fntdata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viewProps" Target="viewProps.xml"/><Relationship Id="rId45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5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font" Target="fonts/font4.fntdata"/><Relationship Id="rId43" Type="http://schemas.microsoft.com/office/2016/11/relationships/changesInfo" Target="changesInfos/changesInfo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2.fntdata"/><Relationship Id="rId38" Type="http://customschemas.google.com/relationships/presentationmetadata" Target="metadata"/><Relationship Id="rId20" Type="http://schemas.openxmlformats.org/officeDocument/2006/relationships/slide" Target="slides/slide16.xml"/><Relationship Id="rId41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viana Muranen" userId="S::viviana.muranen@nuortenakatemia.fi::6e275375-9272-42ba-bff7-b43fb8e9ea77" providerId="AD" clId="Web-{BC578CD0-6D91-4F91-B06F-093C7FB91A68}"/>
    <pc:docChg chg="modSld">
      <pc:chgData name="Viviana Muranen" userId="S::viviana.muranen@nuortenakatemia.fi::6e275375-9272-42ba-bff7-b43fb8e9ea77" providerId="AD" clId="Web-{BC578CD0-6D91-4F91-B06F-093C7FB91A68}" dt="2024-02-13T06:26:13.560" v="7" actId="1076"/>
      <pc:docMkLst>
        <pc:docMk/>
      </pc:docMkLst>
      <pc:sldChg chg="modSp">
        <pc:chgData name="Viviana Muranen" userId="S::viviana.muranen@nuortenakatemia.fi::6e275375-9272-42ba-bff7-b43fb8e9ea77" providerId="AD" clId="Web-{BC578CD0-6D91-4F91-B06F-093C7FB91A68}" dt="2024-02-13T06:25:46.075" v="2" actId="1076"/>
        <pc:sldMkLst>
          <pc:docMk/>
          <pc:sldMk cId="0" sldId="264"/>
        </pc:sldMkLst>
        <pc:spChg chg="mod">
          <ac:chgData name="Viviana Muranen" userId="S::viviana.muranen@nuortenakatemia.fi::6e275375-9272-42ba-bff7-b43fb8e9ea77" providerId="AD" clId="Web-{BC578CD0-6D91-4F91-B06F-093C7FB91A68}" dt="2024-02-13T06:25:46.075" v="2" actId="1076"/>
          <ac:spMkLst>
            <pc:docMk/>
            <pc:sldMk cId="0" sldId="264"/>
            <ac:spMk id="227" creationId="{00000000-0000-0000-0000-000000000000}"/>
          </ac:spMkLst>
        </pc:spChg>
        <pc:picChg chg="mod">
          <ac:chgData name="Viviana Muranen" userId="S::viviana.muranen@nuortenakatemia.fi::6e275375-9272-42ba-bff7-b43fb8e9ea77" providerId="AD" clId="Web-{BC578CD0-6D91-4F91-B06F-093C7FB91A68}" dt="2024-02-13T06:25:42.199" v="1" actId="1076"/>
          <ac:picMkLst>
            <pc:docMk/>
            <pc:sldMk cId="0" sldId="264"/>
            <ac:picMk id="3" creationId="{9EE6B0A3-5208-F864-EA55-077A862E6957}"/>
          </ac:picMkLst>
        </pc:picChg>
      </pc:sldChg>
      <pc:sldChg chg="modSp">
        <pc:chgData name="Viviana Muranen" userId="S::viviana.muranen@nuortenakatemia.fi::6e275375-9272-42ba-bff7-b43fb8e9ea77" providerId="AD" clId="Web-{BC578CD0-6D91-4F91-B06F-093C7FB91A68}" dt="2024-02-13T06:26:13.560" v="7" actId="1076"/>
        <pc:sldMkLst>
          <pc:docMk/>
          <pc:sldMk cId="1827772866" sldId="278"/>
        </pc:sldMkLst>
        <pc:spChg chg="mod">
          <ac:chgData name="Viviana Muranen" userId="S::viviana.muranen@nuortenakatemia.fi::6e275375-9272-42ba-bff7-b43fb8e9ea77" providerId="AD" clId="Web-{BC578CD0-6D91-4F91-B06F-093C7FB91A68}" dt="2024-02-13T06:26:13.560" v="7" actId="1076"/>
          <ac:spMkLst>
            <pc:docMk/>
            <pc:sldMk cId="1827772866" sldId="278"/>
            <ac:spMk id="297" creationId="{00000000-0000-0000-0000-000000000000}"/>
          </ac:spMkLst>
        </pc:spChg>
        <pc:picChg chg="mod">
          <ac:chgData name="Viviana Muranen" userId="S::viviana.muranen@nuortenakatemia.fi::6e275375-9272-42ba-bff7-b43fb8e9ea77" providerId="AD" clId="Web-{BC578CD0-6D91-4F91-B06F-093C7FB91A68}" dt="2024-02-13T06:26:05.310" v="5" actId="1076"/>
          <ac:picMkLst>
            <pc:docMk/>
            <pc:sldMk cId="1827772866" sldId="278"/>
            <ac:picMk id="3" creationId="{7696E1B1-F212-4D1E-649A-F762D5F4E8B9}"/>
          </ac:picMkLst>
        </pc:picChg>
      </pc:sldChg>
    </pc:docChg>
  </pc:docChgLst>
  <pc:docChgLst>
    <pc:chgData name="Viviana Muranen" userId="6e275375-9272-42ba-bff7-b43fb8e9ea77" providerId="ADAL" clId="{13B560AC-2555-4B47-AB5C-DF54CB091A2C}"/>
    <pc:docChg chg="undo custSel modSld">
      <pc:chgData name="Viviana Muranen" userId="6e275375-9272-42ba-bff7-b43fb8e9ea77" providerId="ADAL" clId="{13B560AC-2555-4B47-AB5C-DF54CB091A2C}" dt="2024-02-12T14:03:21.209" v="276" actId="1076"/>
      <pc:docMkLst>
        <pc:docMk/>
      </pc:docMkLst>
      <pc:sldChg chg="modSp mod">
        <pc:chgData name="Viviana Muranen" userId="6e275375-9272-42ba-bff7-b43fb8e9ea77" providerId="ADAL" clId="{13B560AC-2555-4B47-AB5C-DF54CB091A2C}" dt="2024-02-12T13:52:48.645" v="105" actId="1076"/>
        <pc:sldMkLst>
          <pc:docMk/>
          <pc:sldMk cId="0" sldId="263"/>
        </pc:sldMkLst>
        <pc:spChg chg="mod">
          <ac:chgData name="Viviana Muranen" userId="6e275375-9272-42ba-bff7-b43fb8e9ea77" providerId="ADAL" clId="{13B560AC-2555-4B47-AB5C-DF54CB091A2C}" dt="2024-02-12T13:52:48.645" v="105" actId="1076"/>
          <ac:spMkLst>
            <pc:docMk/>
            <pc:sldMk cId="0" sldId="263"/>
            <ac:spMk id="210" creationId="{00000000-0000-0000-0000-000000000000}"/>
          </ac:spMkLst>
        </pc:spChg>
        <pc:picChg chg="mod">
          <ac:chgData name="Viviana Muranen" userId="6e275375-9272-42ba-bff7-b43fb8e9ea77" providerId="ADAL" clId="{13B560AC-2555-4B47-AB5C-DF54CB091A2C}" dt="2024-02-12T13:52:45.465" v="104" actId="1076"/>
          <ac:picMkLst>
            <pc:docMk/>
            <pc:sldMk cId="0" sldId="263"/>
            <ac:picMk id="3" creationId="{186D5473-0B29-424A-B9FD-FE1785972A22}"/>
          </ac:picMkLst>
        </pc:picChg>
      </pc:sldChg>
      <pc:sldChg chg="modSp mod">
        <pc:chgData name="Viviana Muranen" userId="6e275375-9272-42ba-bff7-b43fb8e9ea77" providerId="ADAL" clId="{13B560AC-2555-4B47-AB5C-DF54CB091A2C}" dt="2024-02-12T14:00:25.909" v="250" actId="207"/>
        <pc:sldMkLst>
          <pc:docMk/>
          <pc:sldMk cId="0" sldId="264"/>
        </pc:sldMkLst>
        <pc:spChg chg="mod">
          <ac:chgData name="Viviana Muranen" userId="6e275375-9272-42ba-bff7-b43fb8e9ea77" providerId="ADAL" clId="{13B560AC-2555-4B47-AB5C-DF54CB091A2C}" dt="2024-02-12T14:00:25.909" v="250" actId="207"/>
          <ac:spMkLst>
            <pc:docMk/>
            <pc:sldMk cId="0" sldId="264"/>
            <ac:spMk id="227" creationId="{00000000-0000-0000-0000-000000000000}"/>
          </ac:spMkLst>
        </pc:spChg>
        <pc:picChg chg="mod">
          <ac:chgData name="Viviana Muranen" userId="6e275375-9272-42ba-bff7-b43fb8e9ea77" providerId="ADAL" clId="{13B560AC-2555-4B47-AB5C-DF54CB091A2C}" dt="2024-02-08T14:47:18.524" v="27" actId="1076"/>
          <ac:picMkLst>
            <pc:docMk/>
            <pc:sldMk cId="0" sldId="264"/>
            <ac:picMk id="3" creationId="{9EE6B0A3-5208-F864-EA55-077A862E6957}"/>
          </ac:picMkLst>
        </pc:picChg>
      </pc:sldChg>
      <pc:sldChg chg="modSp mod">
        <pc:chgData name="Viviana Muranen" userId="6e275375-9272-42ba-bff7-b43fb8e9ea77" providerId="ADAL" clId="{13B560AC-2555-4B47-AB5C-DF54CB091A2C}" dt="2024-02-12T14:03:21.209" v="276" actId="1076"/>
        <pc:sldMkLst>
          <pc:docMk/>
          <pc:sldMk cId="0" sldId="266"/>
        </pc:sldMkLst>
        <pc:spChg chg="mod">
          <ac:chgData name="Viviana Muranen" userId="6e275375-9272-42ba-bff7-b43fb8e9ea77" providerId="ADAL" clId="{13B560AC-2555-4B47-AB5C-DF54CB091A2C}" dt="2024-02-12T14:03:21.209" v="276" actId="1076"/>
          <ac:spMkLst>
            <pc:docMk/>
            <pc:sldMk cId="0" sldId="266"/>
            <ac:spMk id="266" creationId="{00000000-0000-0000-0000-000000000000}"/>
          </ac:spMkLst>
        </pc:spChg>
        <pc:picChg chg="mod">
          <ac:chgData name="Viviana Muranen" userId="6e275375-9272-42ba-bff7-b43fb8e9ea77" providerId="ADAL" clId="{13B560AC-2555-4B47-AB5C-DF54CB091A2C}" dt="2024-02-12T14:03:18.318" v="275" actId="1076"/>
          <ac:picMkLst>
            <pc:docMk/>
            <pc:sldMk cId="0" sldId="266"/>
            <ac:picMk id="3" creationId="{D96316E8-8CEE-55D6-6BF3-3A314DC776AC}"/>
          </ac:picMkLst>
        </pc:picChg>
      </pc:sldChg>
      <pc:sldChg chg="modSp mod">
        <pc:chgData name="Viviana Muranen" userId="6e275375-9272-42ba-bff7-b43fb8e9ea77" providerId="ADAL" clId="{13B560AC-2555-4B47-AB5C-DF54CB091A2C}" dt="2024-02-12T13:59:00.099" v="238"/>
        <pc:sldMkLst>
          <pc:docMk/>
          <pc:sldMk cId="0" sldId="267"/>
        </pc:sldMkLst>
        <pc:spChg chg="mod">
          <ac:chgData name="Viviana Muranen" userId="6e275375-9272-42ba-bff7-b43fb8e9ea77" providerId="ADAL" clId="{13B560AC-2555-4B47-AB5C-DF54CB091A2C}" dt="2024-02-12T13:59:00.099" v="238"/>
          <ac:spMkLst>
            <pc:docMk/>
            <pc:sldMk cId="0" sldId="267"/>
            <ac:spMk id="282" creationId="{00000000-0000-0000-0000-000000000000}"/>
          </ac:spMkLst>
        </pc:spChg>
        <pc:picChg chg="mod">
          <ac:chgData name="Viviana Muranen" userId="6e275375-9272-42ba-bff7-b43fb8e9ea77" providerId="ADAL" clId="{13B560AC-2555-4B47-AB5C-DF54CB091A2C}" dt="2024-02-08T14:48:27.915" v="41" actId="1076"/>
          <ac:picMkLst>
            <pc:docMk/>
            <pc:sldMk cId="0" sldId="267"/>
            <ac:picMk id="4" creationId="{A17DCE50-2244-D58A-1619-F60E0CA11163}"/>
          </ac:picMkLst>
        </pc:picChg>
      </pc:sldChg>
      <pc:sldChg chg="addSp delSp modSp mod">
        <pc:chgData name="Viviana Muranen" userId="6e275375-9272-42ba-bff7-b43fb8e9ea77" providerId="ADAL" clId="{13B560AC-2555-4B47-AB5C-DF54CB091A2C}" dt="2024-02-12T14:00:50.885" v="255"/>
        <pc:sldMkLst>
          <pc:docMk/>
          <pc:sldMk cId="0" sldId="268"/>
        </pc:sldMkLst>
        <pc:spChg chg="add mod">
          <ac:chgData name="Viviana Muranen" userId="6e275375-9272-42ba-bff7-b43fb8e9ea77" providerId="ADAL" clId="{13B560AC-2555-4B47-AB5C-DF54CB091A2C}" dt="2024-02-12T14:00:50.885" v="255"/>
          <ac:spMkLst>
            <pc:docMk/>
            <pc:sldMk cId="0" sldId="268"/>
            <ac:spMk id="2" creationId="{986FAC6B-21B4-D605-1ADD-DB41418F90FB}"/>
          </ac:spMkLst>
        </pc:spChg>
        <pc:spChg chg="del">
          <ac:chgData name="Viviana Muranen" userId="6e275375-9272-42ba-bff7-b43fb8e9ea77" providerId="ADAL" clId="{13B560AC-2555-4B47-AB5C-DF54CB091A2C}" dt="2024-02-12T14:00:50.554" v="254" actId="478"/>
          <ac:spMkLst>
            <pc:docMk/>
            <pc:sldMk cId="0" sldId="268"/>
            <ac:spMk id="8" creationId="{E65CA011-76A7-247E-8C78-29BA816B9EFD}"/>
          </ac:spMkLst>
        </pc:spChg>
      </pc:sldChg>
      <pc:sldChg chg="modSp mod">
        <pc:chgData name="Viviana Muranen" userId="6e275375-9272-42ba-bff7-b43fb8e9ea77" providerId="ADAL" clId="{13B560AC-2555-4B47-AB5C-DF54CB091A2C}" dt="2024-02-12T13:52:29.558" v="100" actId="1076"/>
        <pc:sldMkLst>
          <pc:docMk/>
          <pc:sldMk cId="1566513922" sldId="270"/>
        </pc:sldMkLst>
        <pc:spChg chg="mod">
          <ac:chgData name="Viviana Muranen" userId="6e275375-9272-42ba-bff7-b43fb8e9ea77" providerId="ADAL" clId="{13B560AC-2555-4B47-AB5C-DF54CB091A2C}" dt="2024-02-12T13:52:29.558" v="100" actId="1076"/>
          <ac:spMkLst>
            <pc:docMk/>
            <pc:sldMk cId="1566513922" sldId="270"/>
            <ac:spMk id="192" creationId="{00000000-0000-0000-0000-000000000000}"/>
          </ac:spMkLst>
        </pc:spChg>
        <pc:picChg chg="mod">
          <ac:chgData name="Viviana Muranen" userId="6e275375-9272-42ba-bff7-b43fb8e9ea77" providerId="ADAL" clId="{13B560AC-2555-4B47-AB5C-DF54CB091A2C}" dt="2024-02-12T13:52:23.656" v="99" actId="14100"/>
          <ac:picMkLst>
            <pc:docMk/>
            <pc:sldMk cId="1566513922" sldId="270"/>
            <ac:picMk id="2" creationId="{49735276-D68E-5FC1-4090-BB75CB732C8D}"/>
          </ac:picMkLst>
        </pc:picChg>
      </pc:sldChg>
      <pc:sldChg chg="modSp mod">
        <pc:chgData name="Viviana Muranen" userId="6e275375-9272-42ba-bff7-b43fb8e9ea77" providerId="ADAL" clId="{13B560AC-2555-4B47-AB5C-DF54CB091A2C}" dt="2024-02-12T13:50:35.169" v="56" actId="403"/>
        <pc:sldMkLst>
          <pc:docMk/>
          <pc:sldMk cId="3534940300" sldId="272"/>
        </pc:sldMkLst>
        <pc:spChg chg="mod">
          <ac:chgData name="Viviana Muranen" userId="6e275375-9272-42ba-bff7-b43fb8e9ea77" providerId="ADAL" clId="{13B560AC-2555-4B47-AB5C-DF54CB091A2C}" dt="2024-02-12T13:50:35.169" v="56" actId="403"/>
          <ac:spMkLst>
            <pc:docMk/>
            <pc:sldMk cId="3534940300" sldId="272"/>
            <ac:spMk id="7" creationId="{FF39B242-DB9C-3297-A697-00941B9165E2}"/>
          </ac:spMkLst>
        </pc:spChg>
      </pc:sldChg>
      <pc:sldChg chg="modSp mod">
        <pc:chgData name="Viviana Muranen" userId="6e275375-9272-42ba-bff7-b43fb8e9ea77" providerId="ADAL" clId="{13B560AC-2555-4B47-AB5C-DF54CB091A2C}" dt="2024-02-12T13:51:47.694" v="88" actId="113"/>
        <pc:sldMkLst>
          <pc:docMk/>
          <pc:sldMk cId="3018719108" sldId="273"/>
        </pc:sldMkLst>
        <pc:spChg chg="mod">
          <ac:chgData name="Viviana Muranen" userId="6e275375-9272-42ba-bff7-b43fb8e9ea77" providerId="ADAL" clId="{13B560AC-2555-4B47-AB5C-DF54CB091A2C}" dt="2024-02-12T13:51:47.694" v="88" actId="113"/>
          <ac:spMkLst>
            <pc:docMk/>
            <pc:sldMk cId="3018719108" sldId="273"/>
            <ac:spMk id="227" creationId="{00000000-0000-0000-0000-000000000000}"/>
          </ac:spMkLst>
        </pc:spChg>
        <pc:picChg chg="mod">
          <ac:chgData name="Viviana Muranen" userId="6e275375-9272-42ba-bff7-b43fb8e9ea77" providerId="ADAL" clId="{13B560AC-2555-4B47-AB5C-DF54CB091A2C}" dt="2024-02-08T14:46:09.375" v="12" actId="1076"/>
          <ac:picMkLst>
            <pc:docMk/>
            <pc:sldMk cId="3018719108" sldId="273"/>
            <ac:picMk id="9" creationId="{3ECEFEE4-65B0-54F5-B8E5-57BB055F1F72}"/>
          </ac:picMkLst>
        </pc:picChg>
      </pc:sldChg>
      <pc:sldChg chg="modSp mod">
        <pc:chgData name="Viviana Muranen" userId="6e275375-9272-42ba-bff7-b43fb8e9ea77" providerId="ADAL" clId="{13B560AC-2555-4B47-AB5C-DF54CB091A2C}" dt="2024-02-12T13:59:50.066" v="248"/>
        <pc:sldMkLst>
          <pc:docMk/>
          <pc:sldMk cId="1260955794" sldId="274"/>
        </pc:sldMkLst>
        <pc:spChg chg="mod">
          <ac:chgData name="Viviana Muranen" userId="6e275375-9272-42ba-bff7-b43fb8e9ea77" providerId="ADAL" clId="{13B560AC-2555-4B47-AB5C-DF54CB091A2C}" dt="2024-02-12T13:54:57.647" v="166" actId="1076"/>
          <ac:spMkLst>
            <pc:docMk/>
            <pc:sldMk cId="1260955794" sldId="274"/>
            <ac:spMk id="2" creationId="{3A67C1AF-4E9B-1782-264D-2201E6E7BCDB}"/>
          </ac:spMkLst>
        </pc:spChg>
        <pc:spChg chg="mod">
          <ac:chgData name="Viviana Muranen" userId="6e275375-9272-42ba-bff7-b43fb8e9ea77" providerId="ADAL" clId="{13B560AC-2555-4B47-AB5C-DF54CB091A2C}" dt="2024-02-12T13:59:50.066" v="248"/>
          <ac:spMkLst>
            <pc:docMk/>
            <pc:sldMk cId="1260955794" sldId="274"/>
            <ac:spMk id="6" creationId="{8F3894FB-7BC2-70DD-F8CD-D440CF744CBE}"/>
          </ac:spMkLst>
        </pc:spChg>
      </pc:sldChg>
      <pc:sldChg chg="modSp mod">
        <pc:chgData name="Viviana Muranen" userId="6e275375-9272-42ba-bff7-b43fb8e9ea77" providerId="ADAL" clId="{13B560AC-2555-4B47-AB5C-DF54CB091A2C}" dt="2024-02-12T13:57:32.479" v="218" actId="1076"/>
        <pc:sldMkLst>
          <pc:docMk/>
          <pc:sldMk cId="2759878028" sldId="275"/>
        </pc:sldMkLst>
        <pc:spChg chg="mod">
          <ac:chgData name="Viviana Muranen" userId="6e275375-9272-42ba-bff7-b43fb8e9ea77" providerId="ADAL" clId="{13B560AC-2555-4B47-AB5C-DF54CB091A2C}" dt="2024-02-12T13:57:30.131" v="217" actId="1076"/>
          <ac:spMkLst>
            <pc:docMk/>
            <pc:sldMk cId="2759878028" sldId="275"/>
            <ac:spMk id="2" creationId="{3A67C1AF-4E9B-1782-264D-2201E6E7BCDB}"/>
          </ac:spMkLst>
        </pc:spChg>
        <pc:spChg chg="mod">
          <ac:chgData name="Viviana Muranen" userId="6e275375-9272-42ba-bff7-b43fb8e9ea77" providerId="ADAL" clId="{13B560AC-2555-4B47-AB5C-DF54CB091A2C}" dt="2024-02-12T13:57:32.479" v="218" actId="1076"/>
          <ac:spMkLst>
            <pc:docMk/>
            <pc:sldMk cId="2759878028" sldId="275"/>
            <ac:spMk id="227" creationId="{00000000-0000-0000-0000-000000000000}"/>
          </ac:spMkLst>
        </pc:spChg>
        <pc:picChg chg="mod">
          <ac:chgData name="Viviana Muranen" userId="6e275375-9272-42ba-bff7-b43fb8e9ea77" providerId="ADAL" clId="{13B560AC-2555-4B47-AB5C-DF54CB091A2C}" dt="2024-02-12T13:57:19.300" v="215" actId="1076"/>
          <ac:picMkLst>
            <pc:docMk/>
            <pc:sldMk cId="2759878028" sldId="275"/>
            <ac:picMk id="3" creationId="{4EE9E8B7-9941-AECE-28F6-50C4E1260373}"/>
          </ac:picMkLst>
        </pc:picChg>
      </pc:sldChg>
      <pc:sldChg chg="modSp mod">
        <pc:chgData name="Viviana Muranen" userId="6e275375-9272-42ba-bff7-b43fb8e9ea77" providerId="ADAL" clId="{13B560AC-2555-4B47-AB5C-DF54CB091A2C}" dt="2024-02-12T13:59:26.596" v="245" actId="2711"/>
        <pc:sldMkLst>
          <pc:docMk/>
          <pc:sldMk cId="1525404790" sldId="276"/>
        </pc:sldMkLst>
        <pc:spChg chg="mod">
          <ac:chgData name="Viviana Muranen" userId="6e275375-9272-42ba-bff7-b43fb8e9ea77" providerId="ADAL" clId="{13B560AC-2555-4B47-AB5C-DF54CB091A2C}" dt="2024-02-12T13:59:26.596" v="245" actId="2711"/>
          <ac:spMkLst>
            <pc:docMk/>
            <pc:sldMk cId="1525404790" sldId="276"/>
            <ac:spMk id="5" creationId="{66048437-1D77-9A81-3D45-2909D542DCCB}"/>
          </ac:spMkLst>
        </pc:spChg>
      </pc:sldChg>
      <pc:sldChg chg="modSp mod">
        <pc:chgData name="Viviana Muranen" userId="6e275375-9272-42ba-bff7-b43fb8e9ea77" providerId="ADAL" clId="{13B560AC-2555-4B47-AB5C-DF54CB091A2C}" dt="2024-02-12T14:01:39.268" v="272" actId="2711"/>
        <pc:sldMkLst>
          <pc:docMk/>
          <pc:sldMk cId="1827772866" sldId="278"/>
        </pc:sldMkLst>
        <pc:spChg chg="mod">
          <ac:chgData name="Viviana Muranen" userId="6e275375-9272-42ba-bff7-b43fb8e9ea77" providerId="ADAL" clId="{13B560AC-2555-4B47-AB5C-DF54CB091A2C}" dt="2024-02-12T14:01:39.268" v="272" actId="2711"/>
          <ac:spMkLst>
            <pc:docMk/>
            <pc:sldMk cId="1827772866" sldId="278"/>
            <ac:spMk id="297" creationId="{00000000-0000-0000-0000-000000000000}"/>
          </ac:spMkLst>
        </pc:spChg>
        <pc:spChg chg="mod">
          <ac:chgData name="Viviana Muranen" userId="6e275375-9272-42ba-bff7-b43fb8e9ea77" providerId="ADAL" clId="{13B560AC-2555-4B47-AB5C-DF54CB091A2C}" dt="2024-02-08T14:49:31.149" v="53" actId="1076"/>
          <ac:spMkLst>
            <pc:docMk/>
            <pc:sldMk cId="1827772866" sldId="278"/>
            <ac:spMk id="299" creationId="{00000000-0000-0000-0000-000000000000}"/>
          </ac:spMkLst>
        </pc:spChg>
        <pc:spChg chg="mod">
          <ac:chgData name="Viviana Muranen" userId="6e275375-9272-42ba-bff7-b43fb8e9ea77" providerId="ADAL" clId="{13B560AC-2555-4B47-AB5C-DF54CB091A2C}" dt="2024-02-08T14:49:29.027" v="52" actId="1076"/>
          <ac:spMkLst>
            <pc:docMk/>
            <pc:sldMk cId="1827772866" sldId="278"/>
            <ac:spMk id="300" creationId="{00000000-0000-0000-0000-000000000000}"/>
          </ac:spMkLst>
        </pc:spChg>
        <pc:picChg chg="mod">
          <ac:chgData name="Viviana Muranen" userId="6e275375-9272-42ba-bff7-b43fb8e9ea77" providerId="ADAL" clId="{13B560AC-2555-4B47-AB5C-DF54CB091A2C}" dt="2024-02-08T14:49:20.982" v="50" actId="1076"/>
          <ac:picMkLst>
            <pc:docMk/>
            <pc:sldMk cId="1827772866" sldId="278"/>
            <ac:picMk id="3" creationId="{7696E1B1-F212-4D1E-649A-F762D5F4E8B9}"/>
          </ac:picMkLst>
        </pc:picChg>
      </pc:sldChg>
      <pc:sldChg chg="modSp mod">
        <pc:chgData name="Viviana Muranen" userId="6e275375-9272-42ba-bff7-b43fb8e9ea77" providerId="ADAL" clId="{13B560AC-2555-4B47-AB5C-DF54CB091A2C}" dt="2024-02-12T13:51:07.860" v="80" actId="1076"/>
        <pc:sldMkLst>
          <pc:docMk/>
          <pc:sldMk cId="1931773896" sldId="279"/>
        </pc:sldMkLst>
        <pc:spChg chg="mod">
          <ac:chgData name="Viviana Muranen" userId="6e275375-9272-42ba-bff7-b43fb8e9ea77" providerId="ADAL" clId="{13B560AC-2555-4B47-AB5C-DF54CB091A2C}" dt="2024-02-12T13:51:07.860" v="80" actId="1076"/>
          <ac:spMkLst>
            <pc:docMk/>
            <pc:sldMk cId="1931773896" sldId="279"/>
            <ac:spMk id="7" creationId="{FF39B242-DB9C-3297-A697-00941B9165E2}"/>
          </ac:spMkLst>
        </pc:spChg>
        <pc:picChg chg="mod">
          <ac:chgData name="Viviana Muranen" userId="6e275375-9272-42ba-bff7-b43fb8e9ea77" providerId="ADAL" clId="{13B560AC-2555-4B47-AB5C-DF54CB091A2C}" dt="2024-02-08T14:45:16.539" v="3" actId="1076"/>
          <ac:picMkLst>
            <pc:docMk/>
            <pc:sldMk cId="1931773896" sldId="279"/>
            <ac:picMk id="9" creationId="{233D5D76-B4F7-5297-C2E9-B38AF83BDCDE}"/>
          </ac:picMkLst>
        </pc:picChg>
      </pc:sldChg>
      <pc:sldChg chg="modSp mod">
        <pc:chgData name="Viviana Muranen" userId="6e275375-9272-42ba-bff7-b43fb8e9ea77" providerId="ADAL" clId="{13B560AC-2555-4B47-AB5C-DF54CB091A2C}" dt="2024-02-12T13:56:11.838" v="184" actId="2711"/>
        <pc:sldMkLst>
          <pc:docMk/>
          <pc:sldMk cId="2014720434" sldId="280"/>
        </pc:sldMkLst>
        <pc:spChg chg="mod">
          <ac:chgData name="Viviana Muranen" userId="6e275375-9272-42ba-bff7-b43fb8e9ea77" providerId="ADAL" clId="{13B560AC-2555-4B47-AB5C-DF54CB091A2C}" dt="2024-02-12T13:56:11.838" v="184" actId="2711"/>
          <ac:spMkLst>
            <pc:docMk/>
            <pc:sldMk cId="2014720434" sldId="280"/>
            <ac:spMk id="266" creationId="{00000000-0000-0000-0000-000000000000}"/>
          </ac:spMkLst>
        </pc:spChg>
      </pc:sldChg>
      <pc:sldChg chg="modSp mod">
        <pc:chgData name="Viviana Muranen" userId="6e275375-9272-42ba-bff7-b43fb8e9ea77" providerId="ADAL" clId="{13B560AC-2555-4B47-AB5C-DF54CB091A2C}" dt="2024-02-12T14:00:43.781" v="253" actId="20577"/>
        <pc:sldMkLst>
          <pc:docMk/>
          <pc:sldMk cId="2944986971" sldId="281"/>
        </pc:sldMkLst>
        <pc:spChg chg="mod">
          <ac:chgData name="Viviana Muranen" userId="6e275375-9272-42ba-bff7-b43fb8e9ea77" providerId="ADAL" clId="{13B560AC-2555-4B47-AB5C-DF54CB091A2C}" dt="2024-02-12T14:00:43.781" v="253" actId="20577"/>
          <ac:spMkLst>
            <pc:docMk/>
            <pc:sldMk cId="2944986971" sldId="281"/>
            <ac:spMk id="12" creationId="{563BAB6E-289E-B795-064A-0D2141D3C180}"/>
          </ac:spMkLst>
        </pc:spChg>
      </pc:sldChg>
      <pc:sldChg chg="modSp mod">
        <pc:chgData name="Viviana Muranen" userId="6e275375-9272-42ba-bff7-b43fb8e9ea77" providerId="ADAL" clId="{13B560AC-2555-4B47-AB5C-DF54CB091A2C}" dt="2024-02-12T13:51:35.643" v="86" actId="2711"/>
        <pc:sldMkLst>
          <pc:docMk/>
          <pc:sldMk cId="951403587" sldId="282"/>
        </pc:sldMkLst>
        <pc:spChg chg="mod">
          <ac:chgData name="Viviana Muranen" userId="6e275375-9272-42ba-bff7-b43fb8e9ea77" providerId="ADAL" clId="{13B560AC-2555-4B47-AB5C-DF54CB091A2C}" dt="2024-02-12T13:51:35.643" v="86" actId="2711"/>
          <ac:spMkLst>
            <pc:docMk/>
            <pc:sldMk cId="951403587" sldId="282"/>
            <ac:spMk id="7" creationId="{E12A3E76-3820-FDAB-715C-0C51B34B26FB}"/>
          </ac:spMkLst>
        </pc:spChg>
        <pc:picChg chg="mod">
          <ac:chgData name="Viviana Muranen" userId="6e275375-9272-42ba-bff7-b43fb8e9ea77" providerId="ADAL" clId="{13B560AC-2555-4B47-AB5C-DF54CB091A2C}" dt="2024-02-08T14:45:55.330" v="9" actId="1076"/>
          <ac:picMkLst>
            <pc:docMk/>
            <pc:sldMk cId="951403587" sldId="282"/>
            <ac:picMk id="3" creationId="{C1478889-B6BB-E967-BBF5-377ECAD1228F}"/>
          </ac:picMkLst>
        </pc:picChg>
      </pc:sldChg>
      <pc:sldChg chg="modSp mod">
        <pc:chgData name="Viviana Muranen" userId="6e275375-9272-42ba-bff7-b43fb8e9ea77" providerId="ADAL" clId="{13B560AC-2555-4B47-AB5C-DF54CB091A2C}" dt="2024-02-12T13:51:23.604" v="84" actId="166"/>
        <pc:sldMkLst>
          <pc:docMk/>
          <pc:sldMk cId="2299338535" sldId="284"/>
        </pc:sldMkLst>
        <pc:spChg chg="mod">
          <ac:chgData name="Viviana Muranen" userId="6e275375-9272-42ba-bff7-b43fb8e9ea77" providerId="ADAL" clId="{13B560AC-2555-4B47-AB5C-DF54CB091A2C}" dt="2024-02-12T13:51:13.804" v="82" actId="2711"/>
          <ac:spMkLst>
            <pc:docMk/>
            <pc:sldMk cId="2299338535" sldId="284"/>
            <ac:spMk id="7" creationId="{FF39B242-DB9C-3297-A697-00941B9165E2}"/>
          </ac:spMkLst>
        </pc:spChg>
        <pc:picChg chg="ord">
          <ac:chgData name="Viviana Muranen" userId="6e275375-9272-42ba-bff7-b43fb8e9ea77" providerId="ADAL" clId="{13B560AC-2555-4B47-AB5C-DF54CB091A2C}" dt="2024-02-12T13:51:23.604" v="84" actId="166"/>
          <ac:picMkLst>
            <pc:docMk/>
            <pc:sldMk cId="2299338535" sldId="284"/>
            <ac:picMk id="5" creationId="{6ED00248-2B66-6229-1F2A-021DA14D381C}"/>
          </ac:picMkLst>
        </pc:picChg>
        <pc:picChg chg="mod">
          <ac:chgData name="Viviana Muranen" userId="6e275375-9272-42ba-bff7-b43fb8e9ea77" providerId="ADAL" clId="{13B560AC-2555-4B47-AB5C-DF54CB091A2C}" dt="2024-02-12T13:51:18.928" v="83" actId="1076"/>
          <ac:picMkLst>
            <pc:docMk/>
            <pc:sldMk cId="2299338535" sldId="284"/>
            <ac:picMk id="6" creationId="{E68885AF-0E38-22CA-3F3B-300756E5596D}"/>
          </ac:picMkLst>
        </pc:picChg>
      </pc:sldChg>
      <pc:sldChg chg="modSp mod">
        <pc:chgData name="Viviana Muranen" userId="6e275375-9272-42ba-bff7-b43fb8e9ea77" providerId="ADAL" clId="{13B560AC-2555-4B47-AB5C-DF54CB091A2C}" dt="2024-02-12T14:02:44.050" v="273" actId="1076"/>
        <pc:sldMkLst>
          <pc:docMk/>
          <pc:sldMk cId="2240291771" sldId="285"/>
        </pc:sldMkLst>
        <pc:spChg chg="mod">
          <ac:chgData name="Viviana Muranen" userId="6e275375-9272-42ba-bff7-b43fb8e9ea77" providerId="ADAL" clId="{13B560AC-2555-4B47-AB5C-DF54CB091A2C}" dt="2024-02-12T14:02:44.050" v="273" actId="1076"/>
          <ac:spMkLst>
            <pc:docMk/>
            <pc:sldMk cId="2240291771" sldId="285"/>
            <ac:spMk id="227" creationId="{00000000-0000-0000-0000-000000000000}"/>
          </ac:spMkLst>
        </pc:spChg>
        <pc:picChg chg="mod">
          <ac:chgData name="Viviana Muranen" userId="6e275375-9272-42ba-bff7-b43fb8e9ea77" providerId="ADAL" clId="{13B560AC-2555-4B47-AB5C-DF54CB091A2C}" dt="2024-02-12T13:52:06.952" v="94" actId="1076"/>
          <ac:picMkLst>
            <pc:docMk/>
            <pc:sldMk cId="2240291771" sldId="285"/>
            <ac:picMk id="4" creationId="{F2ED7320-D0FA-5A3A-7731-6AF4D9BAA051}"/>
          </ac:picMkLst>
        </pc:picChg>
        <pc:picChg chg="mod">
          <ac:chgData name="Viviana Muranen" userId="6e275375-9272-42ba-bff7-b43fb8e9ea77" providerId="ADAL" clId="{13B560AC-2555-4B47-AB5C-DF54CB091A2C}" dt="2024-02-12T13:52:09.472" v="95" actId="1076"/>
          <ac:picMkLst>
            <pc:docMk/>
            <pc:sldMk cId="2240291771" sldId="285"/>
            <ac:picMk id="5" creationId="{37CC91E5-369B-4A4E-6727-888A65275E25}"/>
          </ac:picMkLst>
        </pc:picChg>
      </pc:sldChg>
      <pc:sldChg chg="modSp mod">
        <pc:chgData name="Viviana Muranen" userId="6e275375-9272-42ba-bff7-b43fb8e9ea77" providerId="ADAL" clId="{13B560AC-2555-4B47-AB5C-DF54CB091A2C}" dt="2024-02-12T13:55:42.607" v="179" actId="1076"/>
        <pc:sldMkLst>
          <pc:docMk/>
          <pc:sldMk cId="4013979798" sldId="286"/>
        </pc:sldMkLst>
        <pc:spChg chg="mod">
          <ac:chgData name="Viviana Muranen" userId="6e275375-9272-42ba-bff7-b43fb8e9ea77" providerId="ADAL" clId="{13B560AC-2555-4B47-AB5C-DF54CB091A2C}" dt="2024-02-12T13:55:42.607" v="179" actId="1076"/>
          <ac:spMkLst>
            <pc:docMk/>
            <pc:sldMk cId="4013979798" sldId="286"/>
            <ac:spMk id="266" creationId="{00000000-0000-0000-0000-000000000000}"/>
          </ac:spMkLst>
        </pc:spChg>
        <pc:picChg chg="mod">
          <ac:chgData name="Viviana Muranen" userId="6e275375-9272-42ba-bff7-b43fb8e9ea77" providerId="ADAL" clId="{13B560AC-2555-4B47-AB5C-DF54CB091A2C}" dt="2024-02-08T14:47:53.099" v="35" actId="1076"/>
          <ac:picMkLst>
            <pc:docMk/>
            <pc:sldMk cId="4013979798" sldId="286"/>
            <ac:picMk id="3" creationId="{07AEB74E-D22A-9F67-7E93-D38F05FC0CDA}"/>
          </ac:picMkLst>
        </pc:picChg>
      </pc:sldChg>
      <pc:sldChg chg="modSp mod">
        <pc:chgData name="Viviana Muranen" userId="6e275375-9272-42ba-bff7-b43fb8e9ea77" providerId="ADAL" clId="{13B560AC-2555-4B47-AB5C-DF54CB091A2C}" dt="2024-02-12T13:59:18.396" v="243" actId="2711"/>
        <pc:sldMkLst>
          <pc:docMk/>
          <pc:sldMk cId="3590713172" sldId="287"/>
        </pc:sldMkLst>
        <pc:spChg chg="mod">
          <ac:chgData name="Viviana Muranen" userId="6e275375-9272-42ba-bff7-b43fb8e9ea77" providerId="ADAL" clId="{13B560AC-2555-4B47-AB5C-DF54CB091A2C}" dt="2024-02-12T13:59:18.396" v="243" actId="2711"/>
          <ac:spMkLst>
            <pc:docMk/>
            <pc:sldMk cId="3590713172" sldId="287"/>
            <ac:spMk id="4" creationId="{48F03934-ECC0-5703-D439-36BCDA4AC4A6}"/>
          </ac:spMkLst>
        </pc:spChg>
        <pc:picChg chg="mod">
          <ac:chgData name="Viviana Muranen" userId="6e275375-9272-42ba-bff7-b43fb8e9ea77" providerId="ADAL" clId="{13B560AC-2555-4B47-AB5C-DF54CB091A2C}" dt="2024-02-08T14:48:54.784" v="46" actId="14100"/>
          <ac:picMkLst>
            <pc:docMk/>
            <pc:sldMk cId="3590713172" sldId="287"/>
            <ac:picMk id="3" creationId="{28DFD2BC-EE46-E76F-F6B7-BD3CD193B3FF}"/>
          </ac:picMkLst>
        </pc:picChg>
      </pc:sldChg>
      <pc:sldChg chg="addSp delSp modSp mod">
        <pc:chgData name="Viviana Muranen" userId="6e275375-9272-42ba-bff7-b43fb8e9ea77" providerId="ADAL" clId="{13B560AC-2555-4B47-AB5C-DF54CB091A2C}" dt="2024-02-12T14:01:18.416" v="267" actId="1076"/>
        <pc:sldMkLst>
          <pc:docMk/>
          <pc:sldMk cId="1601006312" sldId="288"/>
        </pc:sldMkLst>
        <pc:spChg chg="add mod">
          <ac:chgData name="Viviana Muranen" userId="6e275375-9272-42ba-bff7-b43fb8e9ea77" providerId="ADAL" clId="{13B560AC-2555-4B47-AB5C-DF54CB091A2C}" dt="2024-02-12T14:01:11.415" v="263"/>
          <ac:spMkLst>
            <pc:docMk/>
            <pc:sldMk cId="1601006312" sldId="288"/>
            <ac:spMk id="2" creationId="{C396271E-7CA9-0FA1-D6E4-063240218A7B}"/>
          </ac:spMkLst>
        </pc:spChg>
        <pc:spChg chg="del">
          <ac:chgData name="Viviana Muranen" userId="6e275375-9272-42ba-bff7-b43fb8e9ea77" providerId="ADAL" clId="{13B560AC-2555-4B47-AB5C-DF54CB091A2C}" dt="2024-02-12T14:01:11.024" v="262" actId="478"/>
          <ac:spMkLst>
            <pc:docMk/>
            <pc:sldMk cId="1601006312" sldId="288"/>
            <ac:spMk id="9" creationId="{36199245-F147-F739-20DA-97D7E2375726}"/>
          </ac:spMkLst>
        </pc:spChg>
        <pc:picChg chg="mod">
          <ac:chgData name="Viviana Muranen" userId="6e275375-9272-42ba-bff7-b43fb8e9ea77" providerId="ADAL" clId="{13B560AC-2555-4B47-AB5C-DF54CB091A2C}" dt="2024-02-12T14:01:18.416" v="267" actId="1076"/>
          <ac:picMkLst>
            <pc:docMk/>
            <pc:sldMk cId="1601006312" sldId="288"/>
            <ac:picMk id="10" creationId="{D9B36047-A577-8270-EFEC-C7248EF89780}"/>
          </ac:picMkLst>
        </pc:picChg>
      </pc:sldChg>
      <pc:sldChg chg="addSp delSp modSp mod">
        <pc:chgData name="Viviana Muranen" userId="6e275375-9272-42ba-bff7-b43fb8e9ea77" providerId="ADAL" clId="{13B560AC-2555-4B47-AB5C-DF54CB091A2C}" dt="2024-02-12T14:01:33.269" v="270" actId="1076"/>
        <pc:sldMkLst>
          <pc:docMk/>
          <pc:sldMk cId="2300192544" sldId="289"/>
        </pc:sldMkLst>
        <pc:spChg chg="add mod">
          <ac:chgData name="Viviana Muranen" userId="6e275375-9272-42ba-bff7-b43fb8e9ea77" providerId="ADAL" clId="{13B560AC-2555-4B47-AB5C-DF54CB091A2C}" dt="2024-02-12T14:01:33.269" v="270" actId="1076"/>
          <ac:spMkLst>
            <pc:docMk/>
            <pc:sldMk cId="2300192544" sldId="289"/>
            <ac:spMk id="2" creationId="{1FEB9FC8-4966-1031-567D-618ECBF38F27}"/>
          </ac:spMkLst>
        </pc:spChg>
        <pc:spChg chg="del">
          <ac:chgData name="Viviana Muranen" userId="6e275375-9272-42ba-bff7-b43fb8e9ea77" providerId="ADAL" clId="{13B560AC-2555-4B47-AB5C-DF54CB091A2C}" dt="2024-02-12T14:01:26.460" v="268" actId="478"/>
          <ac:spMkLst>
            <pc:docMk/>
            <pc:sldMk cId="2300192544" sldId="289"/>
            <ac:spMk id="9" creationId="{36199245-F147-F739-20DA-97D7E2375726}"/>
          </ac:spMkLst>
        </pc:spChg>
      </pc:sldChg>
      <pc:sldChg chg="addSp delSp modSp mod">
        <pc:chgData name="Viviana Muranen" userId="6e275375-9272-42ba-bff7-b43fb8e9ea77" providerId="ADAL" clId="{13B560AC-2555-4B47-AB5C-DF54CB091A2C}" dt="2024-02-12T13:59:10.683" v="241" actId="1076"/>
        <pc:sldMkLst>
          <pc:docMk/>
          <pc:sldMk cId="1566697848" sldId="290"/>
        </pc:sldMkLst>
        <pc:spChg chg="add mod">
          <ac:chgData name="Viviana Muranen" userId="6e275375-9272-42ba-bff7-b43fb8e9ea77" providerId="ADAL" clId="{13B560AC-2555-4B47-AB5C-DF54CB091A2C}" dt="2024-02-12T13:59:10.683" v="241" actId="1076"/>
          <ac:spMkLst>
            <pc:docMk/>
            <pc:sldMk cId="1566697848" sldId="290"/>
            <ac:spMk id="2" creationId="{F38D1E0C-3CD0-4D32-77C1-50BE27AF2530}"/>
          </ac:spMkLst>
        </pc:spChg>
        <pc:spChg chg="del mod">
          <ac:chgData name="Viviana Muranen" userId="6e275375-9272-42ba-bff7-b43fb8e9ea77" providerId="ADAL" clId="{13B560AC-2555-4B47-AB5C-DF54CB091A2C}" dt="2024-02-12T13:59:07.281" v="239" actId="478"/>
          <ac:spMkLst>
            <pc:docMk/>
            <pc:sldMk cId="1566697848" sldId="290"/>
            <ac:spMk id="282" creationId="{00000000-0000-0000-0000-000000000000}"/>
          </ac:spMkLst>
        </pc:spChg>
        <pc:picChg chg="mod">
          <ac:chgData name="Viviana Muranen" userId="6e275375-9272-42ba-bff7-b43fb8e9ea77" providerId="ADAL" clId="{13B560AC-2555-4B47-AB5C-DF54CB091A2C}" dt="2024-02-08T14:48:49.760" v="45" actId="1076"/>
          <ac:picMkLst>
            <pc:docMk/>
            <pc:sldMk cId="1566697848" sldId="290"/>
            <ac:picMk id="4" creationId="{A17DCE50-2244-D58A-1619-F60E0CA11163}"/>
          </ac:picMkLst>
        </pc:picChg>
      </pc:sldChg>
      <pc:sldChg chg="addSp delSp modSp mod">
        <pc:chgData name="Viviana Muranen" userId="6e275375-9272-42ba-bff7-b43fb8e9ea77" providerId="ADAL" clId="{13B560AC-2555-4B47-AB5C-DF54CB091A2C}" dt="2024-02-12T14:01:05.605" v="261" actId="1076"/>
        <pc:sldMkLst>
          <pc:docMk/>
          <pc:sldMk cId="122718566" sldId="292"/>
        </pc:sldMkLst>
        <pc:spChg chg="add mod">
          <ac:chgData name="Viviana Muranen" userId="6e275375-9272-42ba-bff7-b43fb8e9ea77" providerId="ADAL" clId="{13B560AC-2555-4B47-AB5C-DF54CB091A2C}" dt="2024-02-12T14:01:05.605" v="261" actId="1076"/>
          <ac:spMkLst>
            <pc:docMk/>
            <pc:sldMk cId="122718566" sldId="292"/>
            <ac:spMk id="2" creationId="{AD4238BD-FF99-2048-F8BB-EF1867B7D99E}"/>
          </ac:spMkLst>
        </pc:spChg>
        <pc:spChg chg="del">
          <ac:chgData name="Viviana Muranen" userId="6e275375-9272-42ba-bff7-b43fb8e9ea77" providerId="ADAL" clId="{13B560AC-2555-4B47-AB5C-DF54CB091A2C}" dt="2024-02-12T14:00:55.191" v="256" actId="478"/>
          <ac:spMkLst>
            <pc:docMk/>
            <pc:sldMk cId="122718566" sldId="292"/>
            <ac:spMk id="8" creationId="{C4BBE04C-EB7E-788A-2E96-CA7E369BDA7D}"/>
          </ac:spMkLst>
        </pc:spChg>
        <pc:picChg chg="mod">
          <ac:chgData name="Viviana Muranen" userId="6e275375-9272-42ba-bff7-b43fb8e9ea77" providerId="ADAL" clId="{13B560AC-2555-4B47-AB5C-DF54CB091A2C}" dt="2024-02-12T14:01:02.050" v="260" actId="1076"/>
          <ac:picMkLst>
            <pc:docMk/>
            <pc:sldMk cId="122718566" sldId="292"/>
            <ac:picMk id="7" creationId="{A63F72C1-6537-F1EC-9157-C2679F01B87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857500" y="512763"/>
            <a:ext cx="3429000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9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219" name="Google Shape;219;p9:notes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220" name="Google Shape;220;p9:notes"/>
          <p:cNvSpPr>
            <a:spLocks noGrp="1" noRot="1" noChangeAspect="1"/>
          </p:cNvSpPr>
          <p:nvPr>
            <p:ph type="sldImg" idx="3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1" name="Google Shape;221;p9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2" name="Google Shape;222;p9:notes"/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223" name="Google Shape;223;p9:notes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825681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8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201" name="Google Shape;201;p8:notes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202" name="Google Shape;202;p8:notes"/>
          <p:cNvSpPr>
            <a:spLocks noGrp="1" noRot="1" noChangeAspect="1"/>
          </p:cNvSpPr>
          <p:nvPr>
            <p:ph type="sldImg" idx="3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3" name="Google Shape;203;p8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4" name="Google Shape;204;p8:notes"/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205" name="Google Shape;205;p8:notes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9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219" name="Google Shape;219;p9:notes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220" name="Google Shape;220;p9:notes"/>
          <p:cNvSpPr>
            <a:spLocks noGrp="1" noRot="1" noChangeAspect="1"/>
          </p:cNvSpPr>
          <p:nvPr>
            <p:ph type="sldImg" idx="3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1" name="Google Shape;221;p9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2" name="Google Shape;222;p9:notes"/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223" name="Google Shape;223;p9:notes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9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219" name="Google Shape;219;p9:notes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220" name="Google Shape;220;p9:notes"/>
          <p:cNvSpPr>
            <a:spLocks noGrp="1" noRot="1" noChangeAspect="1"/>
          </p:cNvSpPr>
          <p:nvPr>
            <p:ph type="sldImg" idx="3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1" name="Google Shape;221;p9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2" name="Google Shape;222;p9:notes"/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223" name="Google Shape;223;p9:notes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7023462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1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257" name="Google Shape;257;p11:notes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258" name="Google Shape;258;p11:notes"/>
          <p:cNvSpPr>
            <a:spLocks noGrp="1" noRot="1" noChangeAspect="1"/>
          </p:cNvSpPr>
          <p:nvPr>
            <p:ph type="sldImg" idx="3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9" name="Google Shape;259;p11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200" dirty="0">
                <a:solidFill>
                  <a:srgbClr val="FF0000"/>
                </a:solidFill>
                <a:latin typeface="Montserrat"/>
                <a:ea typeface="MS Mincho"/>
              </a:rPr>
              <a:t>Also, the so-called method of reversed brainstorming can be used here to go against the usual problem-solving approaches.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0" name="Google Shape;260;p11:notes"/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261" name="Google Shape;261;p11:notes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1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257" name="Google Shape;257;p11:notes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258" name="Google Shape;258;p11:notes"/>
          <p:cNvSpPr>
            <a:spLocks noGrp="1" noRot="1" noChangeAspect="1"/>
          </p:cNvSpPr>
          <p:nvPr>
            <p:ph type="sldImg" idx="3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9" name="Google Shape;259;p11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0" name="Google Shape;260;p11:notes"/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261" name="Google Shape;261;p11:notes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570266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1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257" name="Google Shape;257;p11:notes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258" name="Google Shape;258;p11:notes"/>
          <p:cNvSpPr>
            <a:spLocks noGrp="1" noRot="1" noChangeAspect="1"/>
          </p:cNvSpPr>
          <p:nvPr>
            <p:ph type="sldImg" idx="3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9" name="Google Shape;259;p11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0" name="Google Shape;260;p11:notes"/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261" name="Google Shape;261;p11:notes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1860004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9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219" name="Google Shape;219;p9:notes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220" name="Google Shape;220;p9:notes"/>
          <p:cNvSpPr>
            <a:spLocks noGrp="1" noRot="1" noChangeAspect="1"/>
          </p:cNvSpPr>
          <p:nvPr>
            <p:ph type="sldImg" idx="3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1" name="Google Shape;221;p9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2" name="Google Shape;222;p9:notes"/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223" name="Google Shape;223;p9:notes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7438123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2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274" name="Google Shape;274;p12:notes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275" name="Google Shape;275;p12:notes"/>
          <p:cNvSpPr>
            <a:spLocks noGrp="1" noRot="1" noChangeAspect="1"/>
          </p:cNvSpPr>
          <p:nvPr>
            <p:ph type="sldImg" idx="3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6" name="Google Shape;276;p12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7" name="Google Shape;277;p12:notes"/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278" name="Google Shape;278;p12:notes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2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274" name="Google Shape;274;p12:notes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275" name="Google Shape;275;p12:notes"/>
          <p:cNvSpPr>
            <a:spLocks noGrp="1" noRot="1" noChangeAspect="1"/>
          </p:cNvSpPr>
          <p:nvPr>
            <p:ph type="sldImg" idx="3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6" name="Google Shape;276;p12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7" name="Google Shape;277;p12:notes"/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278" name="Google Shape;278;p12:notes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1916410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1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257" name="Google Shape;257;p11:notes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258" name="Google Shape;258;p11:notes"/>
          <p:cNvSpPr>
            <a:spLocks noGrp="1" noRot="1" noChangeAspect="1"/>
          </p:cNvSpPr>
          <p:nvPr>
            <p:ph type="sldImg" idx="3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9" name="Google Shape;259;p11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0" name="Google Shape;260;p11:notes"/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261" name="Google Shape;261;p11:notes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472959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9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219" name="Google Shape;219;p9:notes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220" name="Google Shape;220;p9:notes"/>
          <p:cNvSpPr>
            <a:spLocks noGrp="1" noRot="1" noChangeAspect="1"/>
          </p:cNvSpPr>
          <p:nvPr>
            <p:ph type="sldImg" idx="3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1" name="Google Shape;221;p9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9:notes"/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223" name="Google Shape;223;p9:notes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264685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9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219" name="Google Shape;219;p9:notes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220" name="Google Shape;220;p9:notes"/>
          <p:cNvSpPr>
            <a:spLocks noGrp="1" noRot="1" noChangeAspect="1"/>
          </p:cNvSpPr>
          <p:nvPr>
            <p:ph type="sldImg" idx="3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1" name="Google Shape;221;p9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2" name="Google Shape;222;p9:notes"/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223" name="Google Shape;223;p9:notes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1845205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3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289" name="Google Shape;289;p13:notes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290" name="Google Shape;290;p13:notes"/>
          <p:cNvSpPr>
            <a:spLocks noGrp="1" noRot="1" noChangeAspect="1"/>
          </p:cNvSpPr>
          <p:nvPr>
            <p:ph type="sldImg" idx="3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1" name="Google Shape;291;p13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2" name="Google Shape;292;p13:notes"/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293" name="Google Shape;293;p13:notes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366844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3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289" name="Google Shape;289;p13:notes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290" name="Google Shape;290;p13:notes"/>
          <p:cNvSpPr>
            <a:spLocks noGrp="1" noRot="1" noChangeAspect="1"/>
          </p:cNvSpPr>
          <p:nvPr>
            <p:ph type="sldImg" idx="3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1" name="Google Shape;291;p13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2" name="Google Shape;292;p13:notes"/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293" name="Google Shape;293;p13:notes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>
          <a:extLst>
            <a:ext uri="{FF2B5EF4-FFF2-40B4-BE49-F238E27FC236}">
              <a16:creationId xmlns:a16="http://schemas.microsoft.com/office/drawing/2014/main" id="{7816D80C-B1BA-8759-44CA-C608C62C98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3:notes">
            <a:extLst>
              <a:ext uri="{FF2B5EF4-FFF2-40B4-BE49-F238E27FC236}">
                <a16:creationId xmlns:a16="http://schemas.microsoft.com/office/drawing/2014/main" id="{DBECAD3E-BF99-CFCB-3A72-9AE88D2AD009}"/>
              </a:ext>
            </a:extLst>
          </p:cNvPr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289" name="Google Shape;289;p13:notes">
            <a:extLst>
              <a:ext uri="{FF2B5EF4-FFF2-40B4-BE49-F238E27FC236}">
                <a16:creationId xmlns:a16="http://schemas.microsoft.com/office/drawing/2014/main" id="{8E1CA5DF-2949-E59D-76E3-1D4E54C2B0FD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290" name="Google Shape;290;p13:notes">
            <a:extLst>
              <a:ext uri="{FF2B5EF4-FFF2-40B4-BE49-F238E27FC236}">
                <a16:creationId xmlns:a16="http://schemas.microsoft.com/office/drawing/2014/main" id="{FF4F4C06-FC6F-46B2-0471-790527AF8B46}"/>
              </a:ext>
            </a:extLst>
          </p:cNvPr>
          <p:cNvSpPr>
            <a:spLocks noGrp="1" noRot="1" noChangeAspect="1"/>
          </p:cNvSpPr>
          <p:nvPr>
            <p:ph type="sldImg" idx="3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1" name="Google Shape;291;p13:notes">
            <a:extLst>
              <a:ext uri="{FF2B5EF4-FFF2-40B4-BE49-F238E27FC236}">
                <a16:creationId xmlns:a16="http://schemas.microsoft.com/office/drawing/2014/main" id="{F664DF3B-26D7-A329-CBF5-7826ABDB1F3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2" name="Google Shape;292;p13:notes">
            <a:extLst>
              <a:ext uri="{FF2B5EF4-FFF2-40B4-BE49-F238E27FC236}">
                <a16:creationId xmlns:a16="http://schemas.microsoft.com/office/drawing/2014/main" id="{D653F2F0-C07E-9E6A-96D3-79BDC5DDDE1F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293" name="Google Shape;293;p13:notes">
            <a:extLst>
              <a:ext uri="{FF2B5EF4-FFF2-40B4-BE49-F238E27FC236}">
                <a16:creationId xmlns:a16="http://schemas.microsoft.com/office/drawing/2014/main" id="{3DD43776-12FD-CC24-BD34-6C76F9D0F27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596548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3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289" name="Google Shape;289;p13:notes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290" name="Google Shape;290;p13:notes"/>
          <p:cNvSpPr>
            <a:spLocks noGrp="1" noRot="1" noChangeAspect="1"/>
          </p:cNvSpPr>
          <p:nvPr>
            <p:ph type="sldImg" idx="3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1" name="Google Shape;291;p13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2" name="Google Shape;292;p13:notes"/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293" name="Google Shape;293;p13:notes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3377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3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289" name="Google Shape;289;p13:notes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290" name="Google Shape;290;p13:notes"/>
          <p:cNvSpPr>
            <a:spLocks noGrp="1" noRot="1" noChangeAspect="1"/>
          </p:cNvSpPr>
          <p:nvPr>
            <p:ph type="sldImg" idx="3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1" name="Google Shape;291;p13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2" name="Google Shape;292;p13:notes"/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293" name="Google Shape;293;p13:notes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96018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3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289" name="Google Shape;289;p13:notes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290" name="Google Shape;290;p13:notes"/>
          <p:cNvSpPr>
            <a:spLocks noGrp="1" noRot="1" noChangeAspect="1"/>
          </p:cNvSpPr>
          <p:nvPr>
            <p:ph type="sldImg" idx="3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1" name="Google Shape;291;p13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2" name="Google Shape;292;p13:notes"/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293" name="Google Shape;293;p13:notes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545509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9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219" name="Google Shape;219;p9:notes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220" name="Google Shape;220;p9:notes"/>
          <p:cNvSpPr>
            <a:spLocks noGrp="1" noRot="1" noChangeAspect="1"/>
          </p:cNvSpPr>
          <p:nvPr>
            <p:ph type="sldImg" idx="3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1" name="Google Shape;221;p9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2" name="Google Shape;222;p9:notes"/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223" name="Google Shape;223;p9:notes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726964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9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219" name="Google Shape;219;p9:notes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220" name="Google Shape;220;p9:notes"/>
          <p:cNvSpPr>
            <a:spLocks noGrp="1" noRot="1" noChangeAspect="1"/>
          </p:cNvSpPr>
          <p:nvPr>
            <p:ph type="sldImg" idx="3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1" name="Google Shape;221;p9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2" name="Google Shape;222;p9:notes"/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223" name="Google Shape;223;p9:notes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77291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9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219" name="Google Shape;219;p9:notes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220" name="Google Shape;220;p9:notes"/>
          <p:cNvSpPr>
            <a:spLocks noGrp="1" noRot="1" noChangeAspect="1"/>
          </p:cNvSpPr>
          <p:nvPr>
            <p:ph type="sldImg" idx="3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1" name="Google Shape;221;p9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2" name="Google Shape;222;p9:notes"/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223" name="Google Shape;223;p9:notes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299120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>
          <a:extLst>
            <a:ext uri="{FF2B5EF4-FFF2-40B4-BE49-F238E27FC236}">
              <a16:creationId xmlns:a16="http://schemas.microsoft.com/office/drawing/2014/main" id="{46A6D08C-4CAA-4CA6-B3BB-4F1724B5EB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9:notes">
            <a:extLst>
              <a:ext uri="{FF2B5EF4-FFF2-40B4-BE49-F238E27FC236}">
                <a16:creationId xmlns:a16="http://schemas.microsoft.com/office/drawing/2014/main" id="{40DD6D62-5F9F-5B21-A840-1CF60C056742}"/>
              </a:ext>
            </a:extLst>
          </p:cNvPr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219" name="Google Shape;219;p9:notes">
            <a:extLst>
              <a:ext uri="{FF2B5EF4-FFF2-40B4-BE49-F238E27FC236}">
                <a16:creationId xmlns:a16="http://schemas.microsoft.com/office/drawing/2014/main" id="{027DAC35-2305-431B-8425-A7802E974517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220" name="Google Shape;220;p9:notes">
            <a:extLst>
              <a:ext uri="{FF2B5EF4-FFF2-40B4-BE49-F238E27FC236}">
                <a16:creationId xmlns:a16="http://schemas.microsoft.com/office/drawing/2014/main" id="{E67B7031-F4A8-C370-1E2E-2369FC10E2EB}"/>
              </a:ext>
            </a:extLst>
          </p:cNvPr>
          <p:cNvSpPr>
            <a:spLocks noGrp="1" noRot="1" noChangeAspect="1"/>
          </p:cNvSpPr>
          <p:nvPr>
            <p:ph type="sldImg" idx="3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1" name="Google Shape;221;p9:notes">
            <a:extLst>
              <a:ext uri="{FF2B5EF4-FFF2-40B4-BE49-F238E27FC236}">
                <a16:creationId xmlns:a16="http://schemas.microsoft.com/office/drawing/2014/main" id="{BDB18F1C-1904-ACB8-FB36-50AAEEE6600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2" name="Google Shape;222;p9:notes">
            <a:extLst>
              <a:ext uri="{FF2B5EF4-FFF2-40B4-BE49-F238E27FC236}">
                <a16:creationId xmlns:a16="http://schemas.microsoft.com/office/drawing/2014/main" id="{4B59A374-98B6-FA4E-C6AA-C05BE9101276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223" name="Google Shape;223;p9:notes">
            <a:extLst>
              <a:ext uri="{FF2B5EF4-FFF2-40B4-BE49-F238E27FC236}">
                <a16:creationId xmlns:a16="http://schemas.microsoft.com/office/drawing/2014/main" id="{2229E2E9-1A37-6458-01BF-90FAD1F9433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535098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9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219" name="Google Shape;219;p9:notes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220" name="Google Shape;220;p9:notes"/>
          <p:cNvSpPr>
            <a:spLocks noGrp="1" noRot="1" noChangeAspect="1"/>
          </p:cNvSpPr>
          <p:nvPr>
            <p:ph type="sldImg" idx="3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1" name="Google Shape;221;p9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2" name="Google Shape;222;p9:notes"/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223" name="Google Shape;223;p9:notes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90806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9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219" name="Google Shape;219;p9:notes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220" name="Google Shape;220;p9:notes"/>
          <p:cNvSpPr>
            <a:spLocks noGrp="1" noRot="1" noChangeAspect="1"/>
          </p:cNvSpPr>
          <p:nvPr>
            <p:ph type="sldImg" idx="3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1" name="Google Shape;221;p9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2" name="Google Shape;222;p9:notes"/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223" name="Google Shape;223;p9:notes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411156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7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181" name="Google Shape;181;p7:notes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182" name="Google Shape;182;p7:notes"/>
          <p:cNvSpPr>
            <a:spLocks noGrp="1" noRot="1" noChangeAspect="1"/>
          </p:cNvSpPr>
          <p:nvPr>
            <p:ph type="sldImg" idx="3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3" name="Google Shape;183;p7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4" name="Google Shape;184;p7:notes"/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185" name="Google Shape;185;p7:notes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74875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5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6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6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7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9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9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0" name="Google Shape;40;p2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" name="Google Shape;41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1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8" name="Google Shape;48;p21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3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3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4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emf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95;p13">
            <a:extLst>
              <a:ext uri="{FF2B5EF4-FFF2-40B4-BE49-F238E27FC236}">
                <a16:creationId xmlns:a16="http://schemas.microsoft.com/office/drawing/2014/main" id="{3A67C1AF-4E9B-1782-264D-2201E6E7BCDB}"/>
              </a:ext>
            </a:extLst>
          </p:cNvPr>
          <p:cNvSpPr/>
          <p:nvPr/>
        </p:nvSpPr>
        <p:spPr>
          <a:xfrm>
            <a:off x="-229040" y="-601135"/>
            <a:ext cx="18746079" cy="11133220"/>
          </a:xfrm>
          <a:custGeom>
            <a:avLst/>
            <a:gdLst/>
            <a:ahLst/>
            <a:cxnLst/>
            <a:rect l="l" t="t" r="r" b="b"/>
            <a:pathLst>
              <a:path w="9829008" h="10793102" extrusionOk="0">
                <a:moveTo>
                  <a:pt x="0" y="0"/>
                </a:moveTo>
                <a:lnTo>
                  <a:pt x="9829008" y="0"/>
                </a:lnTo>
                <a:lnTo>
                  <a:pt x="9829008" y="10793102"/>
                </a:lnTo>
                <a:lnTo>
                  <a:pt x="0" y="10793102"/>
                </a:lnTo>
                <a:lnTo>
                  <a:pt x="0" y="0"/>
                </a:lnTo>
                <a:close/>
              </a:path>
            </a:pathLst>
          </a:custGeom>
          <a:solidFill>
            <a:srgbClr val="FAFFCA"/>
          </a:solidFill>
          <a:ln>
            <a:noFill/>
          </a:ln>
        </p:spPr>
        <p:txBody>
          <a:bodyPr/>
          <a:lstStyle/>
          <a:p>
            <a:endParaRPr lang="fi-FI"/>
          </a:p>
        </p:txBody>
      </p:sp>
      <p:pic>
        <p:nvPicPr>
          <p:cNvPr id="3" name="Picture 2" descr="A group of people holding a yellow sign&#10;&#10;Description automatically generated">
            <a:extLst>
              <a:ext uri="{FF2B5EF4-FFF2-40B4-BE49-F238E27FC236}">
                <a16:creationId xmlns:a16="http://schemas.microsoft.com/office/drawing/2014/main" id="{7A2584F5-4555-B842-70A6-A513A3D93B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2540" y="-1275984"/>
            <a:ext cx="12482917" cy="12482917"/>
          </a:xfrm>
          <a:prstGeom prst="rect">
            <a:avLst/>
          </a:prstGeom>
        </p:spPr>
      </p:pic>
      <p:pic>
        <p:nvPicPr>
          <p:cNvPr id="4" name="Picture 3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D51D1B15-6DA1-B5B7-27C0-EC0A54C5AE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438" y="8606711"/>
            <a:ext cx="14278130" cy="2186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4119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95;p13">
            <a:extLst>
              <a:ext uri="{FF2B5EF4-FFF2-40B4-BE49-F238E27FC236}">
                <a16:creationId xmlns:a16="http://schemas.microsoft.com/office/drawing/2014/main" id="{5E03D107-D73B-2C2B-3C2F-D2183D2C8903}"/>
              </a:ext>
            </a:extLst>
          </p:cNvPr>
          <p:cNvSpPr/>
          <p:nvPr/>
        </p:nvSpPr>
        <p:spPr>
          <a:xfrm>
            <a:off x="0" y="0"/>
            <a:ext cx="9204938" cy="10287000"/>
          </a:xfrm>
          <a:custGeom>
            <a:avLst/>
            <a:gdLst/>
            <a:ahLst/>
            <a:cxnLst/>
            <a:rect l="l" t="t" r="r" b="b"/>
            <a:pathLst>
              <a:path w="9829008" h="10793102" extrusionOk="0">
                <a:moveTo>
                  <a:pt x="0" y="0"/>
                </a:moveTo>
                <a:lnTo>
                  <a:pt x="9829008" y="0"/>
                </a:lnTo>
                <a:lnTo>
                  <a:pt x="9829008" y="10793102"/>
                </a:lnTo>
                <a:lnTo>
                  <a:pt x="0" y="10793102"/>
                </a:lnTo>
                <a:lnTo>
                  <a:pt x="0" y="0"/>
                </a:lnTo>
                <a:close/>
              </a:path>
            </a:pathLst>
          </a:custGeom>
          <a:solidFill>
            <a:srgbClr val="FAFFCA"/>
          </a:solidFill>
          <a:ln>
            <a:noFill/>
          </a:ln>
        </p:spPr>
        <p:txBody>
          <a:bodyPr/>
          <a:lstStyle/>
          <a:p>
            <a:endParaRPr lang="fi-FI"/>
          </a:p>
        </p:txBody>
      </p:sp>
      <p:sp>
        <p:nvSpPr>
          <p:cNvPr id="209" name="Google Shape;209;p8"/>
          <p:cNvSpPr/>
          <p:nvPr/>
        </p:nvSpPr>
        <p:spPr>
          <a:xfrm>
            <a:off x="9999799" y="1372917"/>
            <a:ext cx="7758520" cy="7758520"/>
          </a:xfrm>
          <a:custGeom>
            <a:avLst/>
            <a:gdLst/>
            <a:ahLst/>
            <a:cxnLst/>
            <a:rect l="l" t="t" r="r" b="b"/>
            <a:pathLst>
              <a:path w="7758520" h="7758520" extrusionOk="0">
                <a:moveTo>
                  <a:pt x="0" y="0"/>
                </a:moveTo>
                <a:lnTo>
                  <a:pt x="7758520" y="0"/>
                </a:lnTo>
                <a:lnTo>
                  <a:pt x="7758520" y="7758520"/>
                </a:lnTo>
                <a:lnTo>
                  <a:pt x="0" y="77585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fi-FI"/>
          </a:p>
        </p:txBody>
      </p:sp>
      <p:sp>
        <p:nvSpPr>
          <p:cNvPr id="211" name="Google Shape;211;p8"/>
          <p:cNvSpPr txBox="1"/>
          <p:nvPr/>
        </p:nvSpPr>
        <p:spPr>
          <a:xfrm>
            <a:off x="791506" y="3958875"/>
            <a:ext cx="7874760" cy="5601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000" err="1">
                <a:latin typeface="Montserrat"/>
                <a:ea typeface="Montserrat"/>
                <a:cs typeface="Montserrat"/>
                <a:sym typeface="Montserrat"/>
              </a:rPr>
              <a:t>KKit</a:t>
            </a:r>
            <a:r>
              <a:rPr lang="en-US" sz="200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err="1">
                <a:latin typeface="Montserrat"/>
                <a:ea typeface="Montserrat"/>
                <a:cs typeface="Montserrat"/>
                <a:sym typeface="Montserrat"/>
              </a:rPr>
              <a:t>érint</a:t>
            </a:r>
            <a:r>
              <a:rPr lang="en-US" sz="200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err="1">
                <a:latin typeface="Montserrat"/>
                <a:ea typeface="Montserrat"/>
                <a:cs typeface="Montserrat"/>
                <a:sym typeface="Montserrat"/>
              </a:rPr>
              <a:t>ez</a:t>
            </a:r>
            <a:r>
              <a:rPr lang="en-US" sz="2000">
                <a:latin typeface="Montserrat"/>
                <a:ea typeface="Montserrat"/>
                <a:cs typeface="Montserrat"/>
                <a:sym typeface="Montserrat"/>
              </a:rPr>
              <a:t> a </a:t>
            </a:r>
            <a:r>
              <a:rPr lang="en-US" sz="2000" err="1">
                <a:latin typeface="Montserrat"/>
                <a:ea typeface="Montserrat"/>
                <a:cs typeface="Montserrat"/>
                <a:sym typeface="Montserrat"/>
              </a:rPr>
              <a:t>probléma</a:t>
            </a:r>
            <a:r>
              <a:rPr lang="en-US" sz="200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? </a:t>
            </a:r>
            <a:r>
              <a:rPr lang="en-US" sz="2000">
                <a:latin typeface="Montserrat"/>
                <a:ea typeface="Montserrat"/>
                <a:cs typeface="Montserrat"/>
                <a:sym typeface="Montserrat"/>
              </a:rPr>
              <a:t>Ki </a:t>
            </a:r>
            <a:r>
              <a:rPr lang="en-US" sz="2000" err="1">
                <a:latin typeface="Montserrat"/>
                <a:ea typeface="Montserrat"/>
                <a:cs typeface="Montserrat"/>
                <a:sym typeface="Montserrat"/>
              </a:rPr>
              <a:t>tudja</a:t>
            </a:r>
            <a:r>
              <a:rPr lang="en-US" sz="2000">
                <a:latin typeface="Montserrat"/>
                <a:ea typeface="Montserrat"/>
                <a:cs typeface="Montserrat"/>
                <a:sym typeface="Montserrat"/>
              </a:rPr>
              <a:t> </a:t>
            </a:r>
            <a:r>
              <a:rPr lang="en-US" sz="2000" err="1">
                <a:latin typeface="Montserrat"/>
                <a:ea typeface="Montserrat"/>
                <a:cs typeface="Montserrat"/>
                <a:sym typeface="Montserrat"/>
              </a:rPr>
              <a:t>befolyásolni</a:t>
            </a:r>
            <a:r>
              <a:rPr lang="en-US" sz="2000">
                <a:latin typeface="Montserrat"/>
                <a:ea typeface="Montserrat"/>
                <a:cs typeface="Montserrat"/>
                <a:sym typeface="Montserrat"/>
              </a:rPr>
              <a:t> a </a:t>
            </a:r>
            <a:r>
              <a:rPr lang="en-US" sz="2000" err="1">
                <a:latin typeface="Montserrat"/>
                <a:ea typeface="Montserrat"/>
                <a:cs typeface="Montserrat"/>
                <a:sym typeface="Montserrat"/>
              </a:rPr>
              <a:t>problémát</a:t>
            </a:r>
            <a:r>
              <a:rPr lang="en-US" sz="200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lang="en-US" sz="2000">
              <a:latin typeface="Montserrat"/>
              <a:ea typeface="Montserrat"/>
              <a:cs typeface="Montserrat"/>
              <a:sym typeface="Montserrat"/>
            </a:endParaRP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err="1">
                <a:latin typeface="Montserrat"/>
                <a:ea typeface="MS Mincho"/>
              </a:rPr>
              <a:t>Vegyél</a:t>
            </a:r>
            <a:r>
              <a:rPr lang="en-US" sz="2000">
                <a:latin typeface="Montserrat"/>
                <a:ea typeface="MS Mincho"/>
              </a:rPr>
              <a:t> </a:t>
            </a:r>
            <a:r>
              <a:rPr lang="en-US" sz="2000" err="1">
                <a:latin typeface="Montserrat"/>
                <a:ea typeface="MS Mincho"/>
              </a:rPr>
              <a:t>egy</a:t>
            </a:r>
            <a:r>
              <a:rPr lang="en-US" sz="2000">
                <a:latin typeface="Montserrat"/>
                <a:ea typeface="MS Mincho"/>
              </a:rPr>
              <a:t> </a:t>
            </a:r>
            <a:r>
              <a:rPr lang="en-US" sz="2000" err="1">
                <a:latin typeface="Montserrat"/>
                <a:ea typeface="MS Mincho"/>
              </a:rPr>
              <a:t>üres</a:t>
            </a:r>
            <a:r>
              <a:rPr lang="en-US" sz="2000">
                <a:latin typeface="Montserrat"/>
                <a:ea typeface="MS Mincho"/>
              </a:rPr>
              <a:t> </a:t>
            </a:r>
            <a:r>
              <a:rPr lang="en-US" sz="2000" err="1">
                <a:latin typeface="Montserrat"/>
                <a:ea typeface="MS Mincho"/>
              </a:rPr>
              <a:t>lapot</a:t>
            </a:r>
            <a:r>
              <a:rPr lang="en-US" sz="2000">
                <a:latin typeface="Montserrat"/>
                <a:ea typeface="MS Mincho"/>
              </a:rPr>
              <a:t>, </a:t>
            </a:r>
            <a:r>
              <a:rPr lang="en-US" sz="2000" err="1">
                <a:latin typeface="Montserrat"/>
                <a:ea typeface="MS Mincho"/>
              </a:rPr>
              <a:t>és</a:t>
            </a:r>
            <a:r>
              <a:rPr lang="en-US" sz="2000">
                <a:latin typeface="Montserrat"/>
                <a:ea typeface="MS Mincho"/>
              </a:rPr>
              <a:t> </a:t>
            </a:r>
            <a:r>
              <a:rPr lang="en-US" sz="2000" err="1">
                <a:latin typeface="Montserrat"/>
                <a:ea typeface="MS Mincho"/>
              </a:rPr>
              <a:t>rajzolj</a:t>
            </a:r>
            <a:r>
              <a:rPr lang="en-US" sz="2000">
                <a:latin typeface="Montserrat"/>
                <a:ea typeface="MS Mincho"/>
              </a:rPr>
              <a:t> </a:t>
            </a:r>
            <a:r>
              <a:rPr lang="en-US" sz="2000" err="1">
                <a:latin typeface="Montserrat"/>
                <a:ea typeface="MS Mincho"/>
              </a:rPr>
              <a:t>egy</a:t>
            </a:r>
            <a:r>
              <a:rPr lang="en-US" sz="2000">
                <a:latin typeface="Montserrat"/>
                <a:ea typeface="MS Mincho"/>
              </a:rPr>
              <a:t> </a:t>
            </a:r>
            <a:r>
              <a:rPr lang="en-US" sz="2000" err="1">
                <a:latin typeface="Montserrat"/>
                <a:ea typeface="MS Mincho"/>
              </a:rPr>
              <a:t>nagy</a:t>
            </a:r>
            <a:r>
              <a:rPr lang="en-US" sz="2000">
                <a:latin typeface="Montserrat"/>
                <a:ea typeface="MS Mincho"/>
              </a:rPr>
              <a:t> </a:t>
            </a:r>
            <a:r>
              <a:rPr lang="en-US" sz="2000" err="1">
                <a:latin typeface="Montserrat"/>
                <a:ea typeface="MS Mincho"/>
              </a:rPr>
              <a:t>kört</a:t>
            </a:r>
            <a:r>
              <a:rPr lang="en-US" sz="2000">
                <a:latin typeface="Montserrat"/>
                <a:ea typeface="MS Mincho"/>
              </a:rPr>
              <a:t> </a:t>
            </a:r>
            <a:r>
              <a:rPr lang="en-US" sz="2000" err="1">
                <a:latin typeface="Montserrat"/>
                <a:ea typeface="MS Mincho"/>
              </a:rPr>
              <a:t>rá</a:t>
            </a:r>
            <a:r>
              <a:rPr lang="en-US" sz="2000">
                <a:latin typeface="Montserrat"/>
                <a:ea typeface="MS Mincho"/>
              </a:rPr>
              <a:t>. </a:t>
            </a:r>
            <a:r>
              <a:rPr lang="en-US" sz="2000" err="1">
                <a:latin typeface="Montserrat"/>
                <a:ea typeface="MS Mincho"/>
              </a:rPr>
              <a:t>Rajzolj</a:t>
            </a:r>
            <a:r>
              <a:rPr lang="en-US" sz="2000">
                <a:latin typeface="Montserrat"/>
                <a:ea typeface="MS Mincho"/>
              </a:rPr>
              <a:t> </a:t>
            </a:r>
            <a:r>
              <a:rPr lang="en-US" sz="2000" err="1">
                <a:latin typeface="Montserrat"/>
                <a:ea typeface="MS Mincho"/>
              </a:rPr>
              <a:t>egy</a:t>
            </a:r>
            <a:r>
              <a:rPr lang="en-US" sz="2000">
                <a:latin typeface="Montserrat"/>
                <a:ea typeface="MS Mincho"/>
              </a:rPr>
              <a:t> </a:t>
            </a:r>
            <a:r>
              <a:rPr lang="en-US" sz="2000" err="1">
                <a:latin typeface="Montserrat"/>
                <a:ea typeface="MS Mincho"/>
              </a:rPr>
              <a:t>másik</a:t>
            </a:r>
            <a:r>
              <a:rPr lang="en-US" sz="2000">
                <a:latin typeface="Montserrat"/>
                <a:ea typeface="MS Mincho"/>
              </a:rPr>
              <a:t> </a:t>
            </a:r>
            <a:r>
              <a:rPr lang="en-US" sz="2000" err="1">
                <a:latin typeface="Montserrat"/>
                <a:ea typeface="MS Mincho"/>
              </a:rPr>
              <a:t>kört</a:t>
            </a:r>
            <a:r>
              <a:rPr lang="en-US" sz="2000">
                <a:latin typeface="Montserrat"/>
                <a:ea typeface="MS Mincho"/>
              </a:rPr>
              <a:t> </a:t>
            </a:r>
            <a:r>
              <a:rPr lang="en-US" sz="2000" err="1">
                <a:latin typeface="Montserrat"/>
                <a:ea typeface="MS Mincho"/>
              </a:rPr>
              <a:t>az</a:t>
            </a:r>
            <a:r>
              <a:rPr lang="en-US" sz="2000">
                <a:latin typeface="Montserrat"/>
                <a:ea typeface="MS Mincho"/>
              </a:rPr>
              <a:t> </a:t>
            </a:r>
            <a:r>
              <a:rPr lang="en-US" sz="2000" err="1">
                <a:latin typeface="Montserrat"/>
                <a:ea typeface="MS Mincho"/>
              </a:rPr>
              <a:t>első</a:t>
            </a:r>
            <a:r>
              <a:rPr lang="en-US" sz="2000">
                <a:latin typeface="Montserrat"/>
                <a:ea typeface="MS Mincho"/>
              </a:rPr>
              <a:t> </a:t>
            </a:r>
            <a:r>
              <a:rPr lang="en-US" sz="2000" err="1">
                <a:latin typeface="Montserrat"/>
                <a:ea typeface="MS Mincho"/>
              </a:rPr>
              <a:t>kör</a:t>
            </a:r>
            <a:r>
              <a:rPr lang="en-US" sz="2000">
                <a:latin typeface="Montserrat"/>
                <a:ea typeface="MS Mincho"/>
              </a:rPr>
              <a:t> </a:t>
            </a:r>
            <a:r>
              <a:rPr lang="en-US" sz="2000" err="1">
                <a:latin typeface="Montserrat"/>
                <a:ea typeface="MS Mincho"/>
              </a:rPr>
              <a:t>belső</a:t>
            </a:r>
            <a:r>
              <a:rPr lang="en-US" sz="2000">
                <a:latin typeface="Montserrat"/>
                <a:ea typeface="MS Mincho"/>
              </a:rPr>
              <a:t> </a:t>
            </a:r>
            <a:r>
              <a:rPr lang="en-US" sz="2000" err="1">
                <a:latin typeface="Montserrat"/>
                <a:ea typeface="MS Mincho"/>
              </a:rPr>
              <a:t>részébe</a:t>
            </a:r>
            <a:r>
              <a:rPr lang="en-US" sz="2000">
                <a:latin typeface="Montserrat"/>
                <a:ea typeface="MS Mincho"/>
              </a:rPr>
              <a:t>, </a:t>
            </a:r>
            <a:r>
              <a:rPr lang="en-US" sz="2000" err="1">
                <a:latin typeface="Montserrat"/>
                <a:ea typeface="MS Mincho"/>
              </a:rPr>
              <a:t>és</a:t>
            </a:r>
            <a:r>
              <a:rPr lang="en-US" sz="2000">
                <a:latin typeface="Montserrat"/>
                <a:ea typeface="MS Mincho"/>
              </a:rPr>
              <a:t> </a:t>
            </a:r>
            <a:r>
              <a:rPr lang="en-US" sz="2000" err="1">
                <a:latin typeface="Montserrat"/>
                <a:ea typeface="MS Mincho"/>
              </a:rPr>
              <a:t>még</a:t>
            </a:r>
            <a:r>
              <a:rPr lang="en-US" sz="2000">
                <a:latin typeface="Montserrat"/>
                <a:ea typeface="MS Mincho"/>
              </a:rPr>
              <a:t> </a:t>
            </a:r>
            <a:r>
              <a:rPr lang="en-US" sz="2000" err="1">
                <a:latin typeface="Montserrat"/>
                <a:ea typeface="MS Mincho"/>
              </a:rPr>
              <a:t>egyet</a:t>
            </a:r>
            <a:r>
              <a:rPr lang="en-US" sz="2000">
                <a:latin typeface="Montserrat"/>
                <a:ea typeface="MS Mincho"/>
              </a:rPr>
              <a:t> a </a:t>
            </a:r>
            <a:r>
              <a:rPr lang="en-US" sz="2000" err="1">
                <a:latin typeface="Montserrat"/>
                <a:ea typeface="MS Mincho"/>
              </a:rPr>
              <a:t>második</a:t>
            </a:r>
            <a:r>
              <a:rPr lang="en-US" sz="2000">
                <a:latin typeface="Montserrat"/>
                <a:ea typeface="MS Mincho"/>
              </a:rPr>
              <a:t> </a:t>
            </a:r>
            <a:r>
              <a:rPr lang="en-US" sz="2000" err="1">
                <a:latin typeface="Montserrat"/>
                <a:ea typeface="MS Mincho"/>
              </a:rPr>
              <a:t>belső</a:t>
            </a:r>
            <a:r>
              <a:rPr lang="en-US" sz="2000">
                <a:latin typeface="Montserrat"/>
                <a:ea typeface="MS Mincho"/>
              </a:rPr>
              <a:t> </a:t>
            </a:r>
            <a:r>
              <a:rPr lang="en-US" sz="2000" err="1">
                <a:latin typeface="Montserrat"/>
                <a:ea typeface="MS Mincho"/>
              </a:rPr>
              <a:t>részébe</a:t>
            </a:r>
            <a:r>
              <a:rPr lang="en-US" sz="2000">
                <a:latin typeface="Montserrat"/>
                <a:ea typeface="MS Mincho"/>
              </a:rPr>
              <a:t>. </a:t>
            </a:r>
            <a:r>
              <a:rPr lang="en-US" sz="2000" err="1">
                <a:latin typeface="Montserrat"/>
                <a:ea typeface="MS Mincho"/>
              </a:rPr>
              <a:t>Elemezd</a:t>
            </a:r>
            <a:r>
              <a:rPr lang="en-US" sz="2000">
                <a:latin typeface="Montserrat"/>
                <a:ea typeface="MS Mincho"/>
              </a:rPr>
              <a:t> ki, </a:t>
            </a:r>
            <a:r>
              <a:rPr lang="en-US" sz="2000" err="1">
                <a:latin typeface="Montserrat"/>
                <a:ea typeface="MS Mincho"/>
              </a:rPr>
              <a:t>hogy</a:t>
            </a:r>
            <a:r>
              <a:rPr lang="en-US" sz="2000">
                <a:latin typeface="Montserrat"/>
                <a:ea typeface="MS Mincho"/>
              </a:rPr>
              <a:t> ki van </a:t>
            </a:r>
            <a:r>
              <a:rPr lang="en-US" sz="2000" err="1">
                <a:latin typeface="Montserrat"/>
                <a:ea typeface="MS Mincho"/>
              </a:rPr>
              <a:t>érintve</a:t>
            </a:r>
            <a:r>
              <a:rPr lang="en-US" sz="2000">
                <a:latin typeface="Montserrat"/>
                <a:ea typeface="MS Mincho"/>
              </a:rPr>
              <a:t> </a:t>
            </a:r>
            <a:r>
              <a:rPr lang="en-US" sz="2000">
                <a:effectLst/>
                <a:latin typeface="Montserrat"/>
                <a:ea typeface="MS Mincho"/>
              </a:rPr>
              <a:t>a </a:t>
            </a:r>
            <a:r>
              <a:rPr lang="en-US" sz="2000" err="1">
                <a:latin typeface="Montserrat"/>
                <a:ea typeface="MS Mincho"/>
              </a:rPr>
              <a:t>problémával</a:t>
            </a:r>
            <a:r>
              <a:rPr lang="en-US" sz="2000">
                <a:latin typeface="Montserrat"/>
                <a:ea typeface="MS Mincho"/>
              </a:rPr>
              <a:t>, </a:t>
            </a:r>
            <a:r>
              <a:rPr lang="en-US" sz="2000" err="1">
                <a:latin typeface="Montserrat"/>
                <a:ea typeface="MS Mincho"/>
              </a:rPr>
              <a:t>és</a:t>
            </a:r>
            <a:r>
              <a:rPr lang="en-US" sz="2000">
                <a:latin typeface="Montserrat"/>
                <a:ea typeface="MS Mincho"/>
              </a:rPr>
              <a:t> ki </a:t>
            </a:r>
            <a:r>
              <a:rPr lang="en-US" sz="2000" err="1">
                <a:latin typeface="Montserrat"/>
                <a:ea typeface="MS Mincho"/>
              </a:rPr>
              <a:t>képes</a:t>
            </a:r>
            <a:r>
              <a:rPr lang="en-US" sz="2000">
                <a:latin typeface="Montserrat"/>
                <a:ea typeface="MS Mincho"/>
              </a:rPr>
              <a:t> </a:t>
            </a:r>
            <a:r>
              <a:rPr lang="en-US" sz="2000" err="1">
                <a:latin typeface="Montserrat"/>
                <a:ea typeface="MS Mincho"/>
              </a:rPr>
              <a:t>befolyásolni</a:t>
            </a:r>
            <a:r>
              <a:rPr lang="en-US" sz="2000">
                <a:latin typeface="Montserrat"/>
                <a:ea typeface="MS Mincho"/>
              </a:rPr>
              <a:t> </a:t>
            </a:r>
            <a:r>
              <a:rPr lang="en-US" sz="2000">
                <a:effectLst/>
                <a:latin typeface="Montserrat"/>
                <a:ea typeface="MS Mincho"/>
              </a:rPr>
              <a:t>a </a:t>
            </a:r>
            <a:r>
              <a:rPr lang="en-US" sz="2000" err="1">
                <a:latin typeface="Montserrat"/>
                <a:ea typeface="MS Mincho"/>
              </a:rPr>
              <a:t>problémát</a:t>
            </a:r>
            <a:r>
              <a:rPr lang="en-US" sz="2000">
                <a:effectLst/>
                <a:latin typeface="Montserrat"/>
                <a:ea typeface="MS Mincho"/>
              </a:rPr>
              <a:t>.</a:t>
            </a:r>
            <a:endParaRPr lang="fi-FI" sz="2000">
              <a:latin typeface="Montserrat"/>
              <a:ea typeface="MS Mincho"/>
            </a:endParaRP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>
                <a:latin typeface="Montserrat"/>
                <a:ea typeface="MS Mincho"/>
              </a:rPr>
              <a:t>A </a:t>
            </a:r>
            <a:r>
              <a:rPr lang="en-US" sz="2000" err="1">
                <a:latin typeface="Montserrat"/>
                <a:ea typeface="MS Mincho"/>
              </a:rPr>
              <a:t>probléma</a:t>
            </a:r>
            <a:r>
              <a:rPr lang="en-US" sz="2000">
                <a:latin typeface="Montserrat"/>
                <a:ea typeface="MS Mincho"/>
              </a:rPr>
              <a:t> </a:t>
            </a:r>
            <a:r>
              <a:rPr lang="en-US" sz="2000" err="1">
                <a:latin typeface="Montserrat"/>
                <a:ea typeface="MS Mincho"/>
              </a:rPr>
              <a:t>megértése</a:t>
            </a:r>
            <a:r>
              <a:rPr lang="en-US" sz="2000">
                <a:latin typeface="Montserrat"/>
                <a:ea typeface="MS Mincho"/>
              </a:rPr>
              <a:t> </a:t>
            </a:r>
            <a:r>
              <a:rPr lang="en-US" sz="2000" err="1">
                <a:latin typeface="Montserrat"/>
                <a:ea typeface="MS Mincho"/>
              </a:rPr>
              <a:t>átfogó</a:t>
            </a:r>
            <a:r>
              <a:rPr lang="en-US" sz="2000">
                <a:latin typeface="Montserrat"/>
                <a:ea typeface="MS Mincho"/>
              </a:rPr>
              <a:t> </a:t>
            </a:r>
            <a:r>
              <a:rPr lang="en-US" sz="2000" err="1">
                <a:latin typeface="Montserrat"/>
                <a:ea typeface="MS Mincho"/>
              </a:rPr>
              <a:t>ismeretet</a:t>
            </a:r>
            <a:r>
              <a:rPr lang="en-US" sz="2000">
                <a:latin typeface="Montserrat"/>
                <a:ea typeface="MS Mincho"/>
              </a:rPr>
              <a:t> </a:t>
            </a:r>
            <a:r>
              <a:rPr lang="en-US" sz="2000" err="1">
                <a:latin typeface="Montserrat"/>
                <a:ea typeface="MS Mincho"/>
              </a:rPr>
              <a:t>igényel</a:t>
            </a:r>
            <a:r>
              <a:rPr lang="en-US" sz="2000">
                <a:latin typeface="Montserrat"/>
                <a:ea typeface="MS Mincho"/>
              </a:rPr>
              <a:t> a </a:t>
            </a:r>
            <a:r>
              <a:rPr lang="en-US" sz="2000" err="1">
                <a:latin typeface="Montserrat"/>
                <a:ea typeface="MS Mincho"/>
              </a:rPr>
              <a:t>célcsoportról</a:t>
            </a:r>
            <a:r>
              <a:rPr lang="en-US" sz="2000">
                <a:latin typeface="Montserrat"/>
                <a:ea typeface="MS Mincho"/>
              </a:rPr>
              <a:t> </a:t>
            </a:r>
            <a:r>
              <a:rPr lang="en-US" sz="2000" err="1">
                <a:latin typeface="Montserrat"/>
                <a:ea typeface="MS Mincho"/>
              </a:rPr>
              <a:t>és</a:t>
            </a:r>
            <a:r>
              <a:rPr lang="en-US" sz="2000">
                <a:latin typeface="Montserrat"/>
                <a:ea typeface="MS Mincho"/>
              </a:rPr>
              <a:t> </a:t>
            </a:r>
            <a:r>
              <a:rPr lang="en-US" sz="2000" err="1">
                <a:latin typeface="Montserrat"/>
                <a:ea typeface="MS Mincho"/>
              </a:rPr>
              <a:t>az</a:t>
            </a:r>
            <a:r>
              <a:rPr lang="en-US" sz="2000">
                <a:latin typeface="Montserrat"/>
                <a:ea typeface="MS Mincho"/>
              </a:rPr>
              <a:t> </a:t>
            </a:r>
            <a:r>
              <a:rPr lang="en-US" sz="2000" err="1">
                <a:latin typeface="Montserrat"/>
                <a:ea typeface="MS Mincho"/>
              </a:rPr>
              <a:t>érintettekről</a:t>
            </a:r>
            <a:r>
              <a:rPr lang="en-US" sz="2000">
                <a:effectLst/>
                <a:latin typeface="Montserrat"/>
                <a:ea typeface="MS Mincho"/>
              </a:rPr>
              <a:t>, </a:t>
            </a:r>
            <a:r>
              <a:rPr lang="en-US" sz="2000" err="1">
                <a:latin typeface="Montserrat"/>
                <a:ea typeface="MS Mincho"/>
              </a:rPr>
              <a:t>amely</a:t>
            </a:r>
            <a:r>
              <a:rPr lang="en-US" sz="2000">
                <a:latin typeface="Montserrat"/>
                <a:ea typeface="MS Mincho"/>
              </a:rPr>
              <a:t> </a:t>
            </a:r>
            <a:r>
              <a:rPr lang="en-US" sz="2000" err="1">
                <a:latin typeface="Montserrat"/>
                <a:ea typeface="MS Mincho"/>
              </a:rPr>
              <a:t>betekintést</a:t>
            </a:r>
            <a:r>
              <a:rPr lang="en-US" sz="2000">
                <a:latin typeface="Montserrat"/>
                <a:ea typeface="MS Mincho"/>
              </a:rPr>
              <a:t> </a:t>
            </a:r>
            <a:r>
              <a:rPr lang="en-US" sz="2000" err="1">
                <a:latin typeface="Montserrat"/>
                <a:ea typeface="MS Mincho"/>
              </a:rPr>
              <a:t>nyújt</a:t>
            </a:r>
            <a:r>
              <a:rPr lang="en-US" sz="2000">
                <a:latin typeface="Montserrat"/>
                <a:ea typeface="MS Mincho"/>
              </a:rPr>
              <a:t> a </a:t>
            </a:r>
            <a:r>
              <a:rPr lang="en-US" sz="2000" err="1">
                <a:latin typeface="Montserrat"/>
                <a:ea typeface="MS Mincho"/>
              </a:rPr>
              <a:t>kezelendő</a:t>
            </a:r>
            <a:r>
              <a:rPr lang="en-US" sz="2000">
                <a:latin typeface="Montserrat"/>
                <a:ea typeface="MS Mincho"/>
              </a:rPr>
              <a:t> </a:t>
            </a:r>
            <a:r>
              <a:rPr lang="en-US" sz="2000" err="1">
                <a:latin typeface="Montserrat"/>
                <a:ea typeface="MS Mincho"/>
              </a:rPr>
              <a:t>problémába</a:t>
            </a:r>
            <a:r>
              <a:rPr lang="en-US" sz="2000">
                <a:effectLst/>
                <a:latin typeface="Montserrat"/>
                <a:ea typeface="MS Mincho"/>
              </a:rPr>
              <a:t>. </a:t>
            </a:r>
            <a:r>
              <a:rPr lang="en-US" sz="2000" err="1">
                <a:latin typeface="Montserrat"/>
                <a:ea typeface="MS Mincho"/>
              </a:rPr>
              <a:t>Ezen</a:t>
            </a:r>
            <a:r>
              <a:rPr lang="en-US" sz="2000">
                <a:latin typeface="Montserrat"/>
                <a:ea typeface="MS Mincho"/>
              </a:rPr>
              <a:t> </a:t>
            </a:r>
            <a:r>
              <a:rPr lang="en-US" sz="2000" err="1">
                <a:latin typeface="Montserrat"/>
                <a:ea typeface="MS Mincho"/>
              </a:rPr>
              <a:t>fázis</a:t>
            </a:r>
            <a:r>
              <a:rPr lang="en-US" sz="2000">
                <a:latin typeface="Montserrat"/>
                <a:ea typeface="MS Mincho"/>
              </a:rPr>
              <a:t> </a:t>
            </a:r>
            <a:r>
              <a:rPr lang="en-US" sz="2000" err="1">
                <a:latin typeface="Montserrat"/>
                <a:ea typeface="MS Mincho"/>
              </a:rPr>
              <a:t>során</a:t>
            </a:r>
            <a:r>
              <a:rPr lang="en-US" sz="2000">
                <a:latin typeface="Montserrat"/>
                <a:ea typeface="MS Mincho"/>
              </a:rPr>
              <a:t> </a:t>
            </a:r>
            <a:r>
              <a:rPr lang="en-US" sz="2000" err="1">
                <a:latin typeface="Montserrat"/>
                <a:ea typeface="MS Mincho"/>
              </a:rPr>
              <a:t>különböző</a:t>
            </a:r>
            <a:r>
              <a:rPr lang="en-US" sz="2000">
                <a:latin typeface="Montserrat"/>
                <a:ea typeface="MS Mincho"/>
              </a:rPr>
              <a:t> </a:t>
            </a:r>
            <a:r>
              <a:rPr lang="en-US" sz="2000" err="1">
                <a:latin typeface="Montserrat"/>
                <a:ea typeface="MS Mincho"/>
              </a:rPr>
              <a:t>módszereket</a:t>
            </a:r>
            <a:r>
              <a:rPr lang="en-US" sz="2000">
                <a:latin typeface="Montserrat"/>
                <a:ea typeface="MS Mincho"/>
              </a:rPr>
              <a:t> </a:t>
            </a:r>
            <a:r>
              <a:rPr lang="en-US" sz="2000" err="1">
                <a:latin typeface="Montserrat"/>
                <a:ea typeface="MS Mincho"/>
              </a:rPr>
              <a:t>és</a:t>
            </a:r>
            <a:r>
              <a:rPr lang="en-US" sz="2000">
                <a:latin typeface="Montserrat"/>
                <a:ea typeface="MS Mincho"/>
              </a:rPr>
              <a:t> </a:t>
            </a:r>
            <a:r>
              <a:rPr lang="en-US" sz="2000" err="1">
                <a:latin typeface="Montserrat"/>
                <a:ea typeface="MS Mincho"/>
              </a:rPr>
              <a:t>eszközöket</a:t>
            </a:r>
            <a:r>
              <a:rPr lang="en-US" sz="2000">
                <a:latin typeface="Montserrat"/>
                <a:ea typeface="MS Mincho"/>
              </a:rPr>
              <a:t> </a:t>
            </a:r>
            <a:r>
              <a:rPr lang="en-US" sz="2000" err="1">
                <a:latin typeface="Montserrat"/>
                <a:ea typeface="MS Mincho"/>
              </a:rPr>
              <a:t>lehet</a:t>
            </a:r>
            <a:r>
              <a:rPr lang="en-US" sz="2000">
                <a:latin typeface="Montserrat"/>
                <a:ea typeface="MS Mincho"/>
              </a:rPr>
              <a:t> </a:t>
            </a:r>
            <a:r>
              <a:rPr lang="en-US" sz="2000" err="1">
                <a:latin typeface="Montserrat"/>
                <a:ea typeface="MS Mincho"/>
              </a:rPr>
              <a:t>alkalmazni</a:t>
            </a:r>
            <a:r>
              <a:rPr lang="en-US" sz="2000">
                <a:latin typeface="Montserrat"/>
                <a:ea typeface="MS Mincho"/>
              </a:rPr>
              <a:t>, </a:t>
            </a:r>
            <a:r>
              <a:rPr lang="en-US" sz="2000" err="1">
                <a:latin typeface="Montserrat"/>
                <a:ea typeface="MS Mincho"/>
              </a:rPr>
              <a:t>beleértve</a:t>
            </a:r>
            <a:r>
              <a:rPr lang="en-US" sz="2000">
                <a:latin typeface="Montserrat"/>
                <a:ea typeface="MS Mincho"/>
              </a:rPr>
              <a:t> a </a:t>
            </a:r>
            <a:r>
              <a:rPr lang="en-US" sz="2000" err="1">
                <a:latin typeface="Montserrat"/>
                <a:ea typeface="MS Mincho"/>
              </a:rPr>
              <a:t>felméréseket</a:t>
            </a:r>
            <a:r>
              <a:rPr lang="en-US" sz="2000">
                <a:effectLst/>
                <a:latin typeface="Montserrat"/>
                <a:ea typeface="MS Mincho"/>
              </a:rPr>
              <a:t>, </a:t>
            </a:r>
            <a:r>
              <a:rPr lang="en-US" sz="2000" err="1">
                <a:latin typeface="Montserrat"/>
                <a:ea typeface="MS Mincho"/>
              </a:rPr>
              <a:t>interjúkat</a:t>
            </a:r>
            <a:r>
              <a:rPr lang="en-US" sz="2000">
                <a:effectLst/>
                <a:latin typeface="Montserrat"/>
                <a:ea typeface="MS Mincho"/>
              </a:rPr>
              <a:t>, </a:t>
            </a:r>
            <a:r>
              <a:rPr lang="en-US" sz="2000" err="1">
                <a:latin typeface="Montserrat"/>
                <a:ea typeface="MS Mincho"/>
              </a:rPr>
              <a:t>demográfiai</a:t>
            </a:r>
            <a:r>
              <a:rPr lang="en-US" sz="2000">
                <a:latin typeface="Montserrat"/>
                <a:ea typeface="MS Mincho"/>
              </a:rPr>
              <a:t> </a:t>
            </a:r>
            <a:r>
              <a:rPr lang="en-US" sz="2000" err="1">
                <a:latin typeface="Montserrat"/>
                <a:ea typeface="MS Mincho"/>
              </a:rPr>
              <a:t>elemzéseket</a:t>
            </a:r>
            <a:r>
              <a:rPr lang="en-US" sz="2000">
                <a:effectLst/>
                <a:latin typeface="Montserrat"/>
                <a:ea typeface="MS Mincho"/>
              </a:rPr>
              <a:t>, </a:t>
            </a:r>
            <a:r>
              <a:rPr lang="en-US" sz="2000" err="1">
                <a:latin typeface="Montserrat"/>
                <a:ea typeface="MS Mincho"/>
              </a:rPr>
              <a:t>megfigyeléses</a:t>
            </a:r>
            <a:r>
              <a:rPr lang="en-US" sz="2000">
                <a:latin typeface="Montserrat"/>
                <a:ea typeface="MS Mincho"/>
              </a:rPr>
              <a:t> </a:t>
            </a:r>
            <a:r>
              <a:rPr lang="en-US" sz="2000" err="1">
                <a:latin typeface="Montserrat"/>
                <a:ea typeface="MS Mincho"/>
              </a:rPr>
              <a:t>kutatásokat</a:t>
            </a:r>
            <a:r>
              <a:rPr lang="en-US" sz="2000">
                <a:effectLst/>
                <a:latin typeface="Montserrat"/>
                <a:ea typeface="MS Mincho"/>
              </a:rPr>
              <a:t>, </a:t>
            </a:r>
            <a:r>
              <a:rPr lang="en-US" sz="2000" err="1">
                <a:latin typeface="Montserrat"/>
                <a:ea typeface="MS Mincho"/>
              </a:rPr>
              <a:t>érintettek</a:t>
            </a:r>
            <a:r>
              <a:rPr lang="en-US" sz="2000">
                <a:latin typeface="Montserrat"/>
                <a:ea typeface="MS Mincho"/>
              </a:rPr>
              <a:t> </a:t>
            </a:r>
            <a:r>
              <a:rPr lang="en-US" sz="2000" err="1">
                <a:latin typeface="Montserrat"/>
                <a:ea typeface="MS Mincho"/>
              </a:rPr>
              <a:t>elemzése</a:t>
            </a:r>
            <a:r>
              <a:rPr lang="en-US" sz="2000">
                <a:effectLst/>
                <a:latin typeface="Montserrat"/>
                <a:ea typeface="MS Mincho"/>
              </a:rPr>
              <a:t>.</a:t>
            </a:r>
            <a:endParaRPr lang="fi-FI" sz="2000">
              <a:effectLst/>
              <a:latin typeface="Montserrat"/>
              <a:ea typeface="MS Mincho"/>
            </a:endParaRPr>
          </a:p>
          <a:p>
            <a:pPr marL="0" marR="0" lvl="0" indent="0" rtl="0">
              <a:spcBef>
                <a:spcPts val="0"/>
              </a:spcBef>
              <a:spcAft>
                <a:spcPts val="600"/>
              </a:spcAft>
              <a:buNone/>
            </a:pPr>
            <a:endParaRPr/>
          </a:p>
        </p:txBody>
      </p:sp>
      <p:sp>
        <p:nvSpPr>
          <p:cNvPr id="212" name="Google Shape;212;p8"/>
          <p:cNvSpPr/>
          <p:nvPr/>
        </p:nvSpPr>
        <p:spPr>
          <a:xfrm>
            <a:off x="11187133" y="2560251"/>
            <a:ext cx="5383853" cy="5383853"/>
          </a:xfrm>
          <a:custGeom>
            <a:avLst/>
            <a:gdLst/>
            <a:ahLst/>
            <a:cxnLst/>
            <a:rect l="l" t="t" r="r" b="b"/>
            <a:pathLst>
              <a:path w="5383853" h="5383853" extrusionOk="0">
                <a:moveTo>
                  <a:pt x="0" y="0"/>
                </a:moveTo>
                <a:lnTo>
                  <a:pt x="5383853" y="0"/>
                </a:lnTo>
                <a:lnTo>
                  <a:pt x="5383853" y="5383853"/>
                </a:lnTo>
                <a:lnTo>
                  <a:pt x="0" y="53838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fi-FI"/>
          </a:p>
        </p:txBody>
      </p:sp>
      <p:sp>
        <p:nvSpPr>
          <p:cNvPr id="213" name="Google Shape;213;p8"/>
          <p:cNvSpPr/>
          <p:nvPr/>
        </p:nvSpPr>
        <p:spPr>
          <a:xfrm>
            <a:off x="12520666" y="3893784"/>
            <a:ext cx="2716787" cy="2716787"/>
          </a:xfrm>
          <a:custGeom>
            <a:avLst/>
            <a:gdLst/>
            <a:ahLst/>
            <a:cxnLst/>
            <a:rect l="l" t="t" r="r" b="b"/>
            <a:pathLst>
              <a:path w="2716787" h="2716787" extrusionOk="0">
                <a:moveTo>
                  <a:pt x="0" y="0"/>
                </a:moveTo>
                <a:lnTo>
                  <a:pt x="2716787" y="0"/>
                </a:lnTo>
                <a:lnTo>
                  <a:pt x="2716787" y="2716787"/>
                </a:lnTo>
                <a:lnTo>
                  <a:pt x="0" y="27167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fi-FI"/>
          </a:p>
        </p:txBody>
      </p:sp>
      <p:sp>
        <p:nvSpPr>
          <p:cNvPr id="214" name="Google Shape;214;p8"/>
          <p:cNvSpPr txBox="1"/>
          <p:nvPr/>
        </p:nvSpPr>
        <p:spPr>
          <a:xfrm rot="67161">
            <a:off x="12339063" y="4737234"/>
            <a:ext cx="3079989" cy="812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2196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err="1">
                <a:latin typeface="Montserrat"/>
              </a:rPr>
              <a:t>Célcsoport</a:t>
            </a:r>
          </a:p>
        </p:txBody>
      </p:sp>
      <p:sp>
        <p:nvSpPr>
          <p:cNvPr id="215" name="Google Shape;215;p8"/>
          <p:cNvSpPr txBox="1"/>
          <p:nvPr/>
        </p:nvSpPr>
        <p:spPr>
          <a:xfrm rot="67161">
            <a:off x="12009373" y="3066806"/>
            <a:ext cx="4005186" cy="795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219633"/>
              </a:lnSpc>
            </a:pPr>
            <a:r>
              <a:rPr lang="en-US" sz="2350" b="1">
                <a:latin typeface="Montserrat"/>
                <a:sym typeface="Montserrat"/>
              </a:rPr>
              <a:t>Ki </a:t>
            </a:r>
            <a:r>
              <a:rPr lang="en-US" sz="2350" b="1" err="1">
                <a:latin typeface="Montserrat"/>
                <a:sym typeface="Montserrat"/>
              </a:rPr>
              <a:t>az</a:t>
            </a:r>
            <a:r>
              <a:rPr lang="en-US" sz="2350" b="1">
                <a:latin typeface="Montserrat"/>
                <a:sym typeface="Montserrat"/>
              </a:rPr>
              <a:t> </a:t>
            </a:r>
            <a:r>
              <a:rPr lang="en-US" sz="2350" b="1" err="1">
                <a:latin typeface="Montserrat"/>
                <a:sym typeface="Montserrat"/>
              </a:rPr>
              <a:t>aki</a:t>
            </a:r>
            <a:r>
              <a:rPr lang="en-US" sz="2350" b="1">
                <a:latin typeface="Montserrat"/>
                <a:sym typeface="Montserrat"/>
              </a:rPr>
              <a:t> </a:t>
            </a:r>
            <a:r>
              <a:rPr lang="en-US" sz="2350" b="1" err="1">
                <a:latin typeface="Montserrat"/>
                <a:sym typeface="Montserrat"/>
              </a:rPr>
              <a:t>szintén</a:t>
            </a:r>
            <a:r>
              <a:rPr lang="en-US" sz="2350" b="1">
                <a:latin typeface="Montserrat"/>
                <a:sym typeface="Montserrat"/>
              </a:rPr>
              <a:t> </a:t>
            </a:r>
            <a:r>
              <a:rPr lang="en-US" sz="2350" b="1" err="1">
                <a:latin typeface="Montserrat"/>
                <a:sym typeface="Montserrat"/>
              </a:rPr>
              <a:t>érintett</a:t>
            </a:r>
            <a:r>
              <a:rPr lang="en-US" sz="2350" b="1">
                <a:latin typeface="Montserrat"/>
                <a:sym typeface="Montserrat"/>
              </a:rPr>
              <a:t>?</a:t>
            </a:r>
            <a:endParaRPr lang="en-US" b="1"/>
          </a:p>
        </p:txBody>
      </p:sp>
      <p:sp>
        <p:nvSpPr>
          <p:cNvPr id="216" name="Google Shape;216;p8"/>
          <p:cNvSpPr txBox="1"/>
          <p:nvPr/>
        </p:nvSpPr>
        <p:spPr>
          <a:xfrm rot="67161">
            <a:off x="12339064" y="1581637"/>
            <a:ext cx="3079989" cy="795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219633"/>
              </a:lnSpc>
            </a:pPr>
            <a:r>
              <a:rPr lang="en-US" sz="2350" b="1">
                <a:solidFill>
                  <a:srgbClr val="FFFFFF"/>
                </a:solidFill>
                <a:latin typeface="Montserrat"/>
                <a:sym typeface="Montserrat"/>
              </a:rPr>
              <a:t>Ki van ráhatással?</a:t>
            </a:r>
            <a:endParaRPr lang="en-US" sz="2350" b="1">
              <a:solidFill>
                <a:srgbClr val="FFFFFF"/>
              </a:solidFill>
              <a:latin typeface="Montserrat"/>
            </a:endParaRPr>
          </a:p>
        </p:txBody>
      </p:sp>
      <p:sp>
        <p:nvSpPr>
          <p:cNvPr id="208" name="Google Shape;208;p8"/>
          <p:cNvSpPr/>
          <p:nvPr/>
        </p:nvSpPr>
        <p:spPr>
          <a:xfrm>
            <a:off x="12111539" y="6621286"/>
            <a:ext cx="3535036" cy="2029730"/>
          </a:xfrm>
          <a:custGeom>
            <a:avLst/>
            <a:gdLst/>
            <a:ahLst/>
            <a:cxnLst/>
            <a:rect l="l" t="t" r="r" b="b"/>
            <a:pathLst>
              <a:path w="5323165" h="2634967" extrusionOk="0">
                <a:moveTo>
                  <a:pt x="0" y="0"/>
                </a:moveTo>
                <a:lnTo>
                  <a:pt x="5323165" y="0"/>
                </a:lnTo>
                <a:lnTo>
                  <a:pt x="5323165" y="2634967"/>
                </a:lnTo>
                <a:lnTo>
                  <a:pt x="0" y="26349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68"/>
            </a:stretch>
          </a:blipFill>
          <a:ln>
            <a:noFill/>
          </a:ln>
        </p:spPr>
        <p:txBody>
          <a:bodyPr/>
          <a:lstStyle/>
          <a:p>
            <a:endParaRPr lang="fi-FI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6D5473-0B29-424A-B9FD-FE1785972A2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>
            <a:off x="1187096" y="178482"/>
            <a:ext cx="6315780" cy="3286125"/>
          </a:xfrm>
          <a:prstGeom prst="rect">
            <a:avLst/>
          </a:prstGeom>
        </p:spPr>
      </p:pic>
      <p:sp>
        <p:nvSpPr>
          <p:cNvPr id="210" name="Google Shape;210;p8"/>
          <p:cNvSpPr txBox="1"/>
          <p:nvPr/>
        </p:nvSpPr>
        <p:spPr>
          <a:xfrm>
            <a:off x="2296521" y="1398937"/>
            <a:ext cx="5900891" cy="1661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US" sz="5400" dirty="0">
                <a:latin typeface="Impact" panose="020B0806030902050204" pitchFamily="34" charset="0"/>
                <a:sym typeface="Montserrat"/>
              </a:rPr>
              <a:t>CÉLCSOPORT ÉS ÉRINTETTEK</a:t>
            </a:r>
            <a:endParaRPr lang="en-US" dirty="0">
              <a:latin typeface="Impact" panose="020B080603090205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95;p13">
            <a:extLst>
              <a:ext uri="{FF2B5EF4-FFF2-40B4-BE49-F238E27FC236}">
                <a16:creationId xmlns:a16="http://schemas.microsoft.com/office/drawing/2014/main" id="{3A67C1AF-4E9B-1782-264D-2201E6E7BCDB}"/>
              </a:ext>
            </a:extLst>
          </p:cNvPr>
          <p:cNvSpPr/>
          <p:nvPr/>
        </p:nvSpPr>
        <p:spPr>
          <a:xfrm>
            <a:off x="0" y="0"/>
            <a:ext cx="9138967" cy="10287000"/>
          </a:xfrm>
          <a:custGeom>
            <a:avLst/>
            <a:gdLst/>
            <a:ahLst/>
            <a:cxnLst/>
            <a:rect l="l" t="t" r="r" b="b"/>
            <a:pathLst>
              <a:path w="9829008" h="10793102" extrusionOk="0">
                <a:moveTo>
                  <a:pt x="0" y="0"/>
                </a:moveTo>
                <a:lnTo>
                  <a:pt x="9829008" y="0"/>
                </a:lnTo>
                <a:lnTo>
                  <a:pt x="9829008" y="10793102"/>
                </a:lnTo>
                <a:lnTo>
                  <a:pt x="0" y="10793102"/>
                </a:lnTo>
                <a:lnTo>
                  <a:pt x="0" y="0"/>
                </a:lnTo>
                <a:close/>
              </a:path>
            </a:pathLst>
          </a:custGeom>
          <a:solidFill>
            <a:srgbClr val="FAFFCA"/>
          </a:solidFill>
          <a:ln>
            <a:noFill/>
          </a:ln>
        </p:spPr>
        <p:txBody>
          <a:bodyPr/>
          <a:lstStyle/>
          <a:p>
            <a:endParaRPr lang="fi-FI"/>
          </a:p>
        </p:txBody>
      </p:sp>
      <p:sp>
        <p:nvSpPr>
          <p:cNvPr id="226" name="Google Shape;226;p9"/>
          <p:cNvSpPr/>
          <p:nvPr/>
        </p:nvSpPr>
        <p:spPr>
          <a:xfrm>
            <a:off x="11886544" y="6129576"/>
            <a:ext cx="3506350" cy="2354218"/>
          </a:xfrm>
          <a:custGeom>
            <a:avLst/>
            <a:gdLst/>
            <a:ahLst/>
            <a:cxnLst/>
            <a:rect l="l" t="t" r="r" b="b"/>
            <a:pathLst>
              <a:path w="4734803" h="2900067" extrusionOk="0">
                <a:moveTo>
                  <a:pt x="0" y="0"/>
                </a:moveTo>
                <a:lnTo>
                  <a:pt x="4734803" y="0"/>
                </a:lnTo>
                <a:lnTo>
                  <a:pt x="4734803" y="2900067"/>
                </a:lnTo>
                <a:lnTo>
                  <a:pt x="0" y="29000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r="-59"/>
            </a:stretch>
          </a:blipFill>
          <a:ln>
            <a:noFill/>
          </a:ln>
        </p:spPr>
        <p:txBody>
          <a:bodyPr/>
          <a:lstStyle/>
          <a:p>
            <a:endParaRPr lang="fi-FI"/>
          </a:p>
        </p:txBody>
      </p:sp>
      <p:sp>
        <p:nvSpPr>
          <p:cNvPr id="228" name="Google Shape;228;p9"/>
          <p:cNvSpPr txBox="1"/>
          <p:nvPr/>
        </p:nvSpPr>
        <p:spPr>
          <a:xfrm>
            <a:off x="393905" y="3803845"/>
            <a:ext cx="8156670" cy="5693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800100" indent="-342900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 err="1">
                <a:latin typeface="Montserrat"/>
                <a:ea typeface="MS Mincho"/>
              </a:rPr>
              <a:t>Vegyél</a:t>
            </a:r>
            <a:r>
              <a:rPr lang="en-US" sz="2000" dirty="0">
                <a:latin typeface="Montserrat"/>
                <a:ea typeface="MS Mincho"/>
              </a:rPr>
              <a:t> </a:t>
            </a:r>
            <a:r>
              <a:rPr lang="en-US" sz="2000" dirty="0" err="1">
                <a:latin typeface="Montserrat"/>
                <a:ea typeface="MS Mincho"/>
              </a:rPr>
              <a:t>egy</a:t>
            </a:r>
            <a:r>
              <a:rPr lang="en-US" sz="2000" dirty="0">
                <a:latin typeface="Montserrat"/>
                <a:ea typeface="MS Mincho"/>
              </a:rPr>
              <a:t> </a:t>
            </a:r>
            <a:r>
              <a:rPr lang="en-US" sz="2000" dirty="0" err="1">
                <a:latin typeface="Montserrat"/>
                <a:ea typeface="MS Mincho"/>
              </a:rPr>
              <a:t>üres</a:t>
            </a:r>
            <a:r>
              <a:rPr lang="en-US" sz="2000" dirty="0">
                <a:latin typeface="Montserrat"/>
                <a:ea typeface="MS Mincho"/>
              </a:rPr>
              <a:t> </a:t>
            </a:r>
            <a:r>
              <a:rPr lang="en-US" sz="2000" dirty="0" err="1">
                <a:latin typeface="Montserrat"/>
                <a:ea typeface="MS Mincho"/>
              </a:rPr>
              <a:t>lapot</a:t>
            </a:r>
            <a:r>
              <a:rPr lang="en-US" sz="2000" dirty="0">
                <a:effectLst/>
                <a:latin typeface="Montserrat"/>
                <a:ea typeface="MS Mincho"/>
              </a:rPr>
              <a:t>, </a:t>
            </a:r>
            <a:r>
              <a:rPr lang="en-US" sz="2000" dirty="0" err="1">
                <a:latin typeface="Montserrat"/>
                <a:ea typeface="MS Mincho"/>
              </a:rPr>
              <a:t>és</a:t>
            </a:r>
            <a:r>
              <a:rPr lang="en-US" sz="2000" dirty="0">
                <a:latin typeface="Montserrat"/>
                <a:ea typeface="MS Mincho"/>
              </a:rPr>
              <a:t> </a:t>
            </a:r>
            <a:r>
              <a:rPr lang="en-US" sz="2000" dirty="0" err="1">
                <a:latin typeface="Montserrat"/>
                <a:ea typeface="MS Mincho"/>
              </a:rPr>
              <a:t>rajzolj</a:t>
            </a:r>
            <a:r>
              <a:rPr lang="en-US" sz="2000" dirty="0">
                <a:latin typeface="Montserrat"/>
                <a:ea typeface="MS Mincho"/>
              </a:rPr>
              <a:t> </a:t>
            </a:r>
            <a:r>
              <a:rPr lang="en-US" sz="2000" dirty="0" err="1">
                <a:latin typeface="Montserrat"/>
                <a:ea typeface="MS Mincho"/>
              </a:rPr>
              <a:t>rá</a:t>
            </a:r>
            <a:r>
              <a:rPr lang="en-US" sz="2000" dirty="0">
                <a:latin typeface="Montserrat"/>
                <a:ea typeface="MS Mincho"/>
              </a:rPr>
              <a:t> </a:t>
            </a:r>
            <a:r>
              <a:rPr lang="en-US" sz="2000" dirty="0" err="1">
                <a:latin typeface="Montserrat"/>
                <a:ea typeface="MS Mincho"/>
              </a:rPr>
              <a:t>például</a:t>
            </a:r>
            <a:r>
              <a:rPr lang="en-US" sz="2000" dirty="0">
                <a:latin typeface="Montserrat"/>
                <a:ea typeface="MS Mincho"/>
              </a:rPr>
              <a:t> </a:t>
            </a:r>
            <a:r>
              <a:rPr lang="en-US" sz="2000" dirty="0" err="1">
                <a:latin typeface="Montserrat"/>
                <a:ea typeface="MS Mincho"/>
              </a:rPr>
              <a:t>három</a:t>
            </a:r>
            <a:r>
              <a:rPr lang="en-US" sz="2000" dirty="0">
                <a:latin typeface="Montserrat"/>
                <a:ea typeface="MS Mincho"/>
              </a:rPr>
              <a:t> </a:t>
            </a:r>
            <a:r>
              <a:rPr lang="en-US" sz="2000" dirty="0" err="1">
                <a:latin typeface="Montserrat"/>
                <a:ea typeface="MS Mincho"/>
              </a:rPr>
              <a:t>téglalapot</a:t>
            </a:r>
            <a:r>
              <a:rPr lang="en-US" sz="2000" dirty="0">
                <a:effectLst/>
                <a:latin typeface="Montserrat"/>
                <a:ea typeface="MS Mincho"/>
              </a:rPr>
              <a:t>/</a:t>
            </a:r>
            <a:r>
              <a:rPr lang="en-US" sz="2000" dirty="0" err="1">
                <a:latin typeface="Montserrat"/>
                <a:ea typeface="MS Mincho"/>
              </a:rPr>
              <a:t>négyszöget</a:t>
            </a:r>
            <a:r>
              <a:rPr lang="en-US" sz="2000" dirty="0">
                <a:effectLst/>
                <a:latin typeface="Montserrat"/>
                <a:ea typeface="MS Mincho"/>
              </a:rPr>
              <a:t>. </a:t>
            </a:r>
            <a:r>
              <a:rPr lang="en-US" sz="2000" dirty="0" err="1">
                <a:latin typeface="Montserrat"/>
                <a:ea typeface="MS Mincho"/>
              </a:rPr>
              <a:t>Mindegyik</a:t>
            </a:r>
            <a:r>
              <a:rPr lang="en-US" sz="2000" dirty="0">
                <a:latin typeface="Montserrat"/>
                <a:ea typeface="MS Mincho"/>
              </a:rPr>
              <a:t> </a:t>
            </a:r>
            <a:r>
              <a:rPr lang="en-US" sz="2000" dirty="0" err="1">
                <a:latin typeface="Montserrat"/>
                <a:ea typeface="MS Mincho"/>
              </a:rPr>
              <a:t>téglalap</a:t>
            </a:r>
            <a:r>
              <a:rPr lang="en-US" sz="2000" dirty="0">
                <a:effectLst/>
                <a:latin typeface="Montserrat"/>
                <a:ea typeface="MS Mincho"/>
              </a:rPr>
              <a:t>/</a:t>
            </a:r>
            <a:r>
              <a:rPr lang="en-US" sz="2000" dirty="0" err="1">
                <a:latin typeface="Montserrat"/>
                <a:ea typeface="MS Mincho"/>
              </a:rPr>
              <a:t>négyszögön</a:t>
            </a:r>
            <a:r>
              <a:rPr lang="en-US" sz="2000" dirty="0">
                <a:latin typeface="Montserrat"/>
                <a:ea typeface="MS Mincho"/>
              </a:rPr>
              <a:t> </a:t>
            </a:r>
            <a:r>
              <a:rPr lang="en-US" sz="2000" dirty="0" err="1">
                <a:latin typeface="Montserrat"/>
                <a:ea typeface="MS Mincho"/>
              </a:rPr>
              <a:t>készíts</a:t>
            </a:r>
            <a:r>
              <a:rPr lang="en-US" sz="2000" dirty="0">
                <a:latin typeface="Montserrat"/>
                <a:ea typeface="MS Mincho"/>
              </a:rPr>
              <a:t> </a:t>
            </a:r>
            <a:r>
              <a:rPr lang="en-US" sz="2000" dirty="0" err="1">
                <a:latin typeface="Montserrat"/>
                <a:ea typeface="MS Mincho"/>
              </a:rPr>
              <a:t>profilokat</a:t>
            </a:r>
            <a:r>
              <a:rPr lang="en-US" sz="2000" dirty="0">
                <a:latin typeface="Montserrat"/>
                <a:ea typeface="MS Mincho"/>
              </a:rPr>
              <a:t> </a:t>
            </a:r>
            <a:r>
              <a:rPr lang="en-US" sz="2000" dirty="0" err="1">
                <a:latin typeface="Montserrat"/>
                <a:ea typeface="MS Mincho"/>
              </a:rPr>
              <a:t>átlagos</a:t>
            </a:r>
            <a:r>
              <a:rPr lang="en-US" sz="2000" dirty="0">
                <a:latin typeface="Montserrat"/>
                <a:ea typeface="MS Mincho"/>
              </a:rPr>
              <a:t> "</a:t>
            </a:r>
            <a:r>
              <a:rPr lang="en-US" sz="2000" dirty="0" err="1">
                <a:latin typeface="Montserrat"/>
                <a:ea typeface="MS Mincho"/>
              </a:rPr>
              <a:t>kitalált</a:t>
            </a:r>
            <a:r>
              <a:rPr lang="en-US" sz="2000" dirty="0">
                <a:latin typeface="Montserrat"/>
                <a:ea typeface="MS Mincho"/>
              </a:rPr>
              <a:t>" </a:t>
            </a:r>
            <a:r>
              <a:rPr lang="en-US" sz="2000" dirty="0" err="1">
                <a:latin typeface="Montserrat"/>
                <a:ea typeface="MS Mincho"/>
              </a:rPr>
              <a:t>felhasználók</a:t>
            </a:r>
            <a:r>
              <a:rPr lang="en-US" sz="2000" dirty="0">
                <a:latin typeface="Montserrat"/>
                <a:ea typeface="MS Mincho"/>
              </a:rPr>
              <a:t> </a:t>
            </a:r>
            <a:r>
              <a:rPr lang="en-US" sz="2000" dirty="0" err="1">
                <a:latin typeface="Montserrat"/>
                <a:ea typeface="MS Mincho"/>
              </a:rPr>
              <a:t>számára</a:t>
            </a:r>
            <a:r>
              <a:rPr lang="en-US" sz="2000" dirty="0">
                <a:latin typeface="Montserrat"/>
                <a:ea typeface="MS Mincho"/>
              </a:rPr>
              <a:t>, </a:t>
            </a:r>
            <a:r>
              <a:rPr lang="en-US" sz="2000" dirty="0" err="1">
                <a:latin typeface="Montserrat"/>
                <a:ea typeface="MS Mincho"/>
              </a:rPr>
              <a:t>akik</a:t>
            </a:r>
            <a:r>
              <a:rPr lang="en-US" sz="2000" dirty="0">
                <a:latin typeface="Montserrat"/>
                <a:ea typeface="MS Mincho"/>
              </a:rPr>
              <a:t> a </a:t>
            </a:r>
            <a:r>
              <a:rPr lang="en-US" sz="2000" dirty="0" err="1">
                <a:latin typeface="Montserrat"/>
                <a:ea typeface="MS Mincho"/>
              </a:rPr>
              <a:t>célcsoportot</a:t>
            </a:r>
            <a:r>
              <a:rPr lang="en-US" sz="2000" dirty="0">
                <a:latin typeface="Montserrat"/>
                <a:ea typeface="MS Mincho"/>
              </a:rPr>
              <a:t> </a:t>
            </a:r>
            <a:r>
              <a:rPr lang="en-US" sz="2000" dirty="0" err="1">
                <a:latin typeface="Montserrat"/>
                <a:ea typeface="MS Mincho"/>
              </a:rPr>
              <a:t>képviselik</a:t>
            </a:r>
            <a:r>
              <a:rPr lang="en-US" sz="2000" dirty="0">
                <a:effectLst/>
                <a:latin typeface="Montserrat"/>
                <a:ea typeface="MS Mincho"/>
              </a:rPr>
              <a:t>, </a:t>
            </a:r>
            <a:r>
              <a:rPr lang="en-US" sz="2000" dirty="0" err="1">
                <a:latin typeface="Montserrat"/>
                <a:ea typeface="MS Mincho"/>
              </a:rPr>
              <a:t>hogy</a:t>
            </a:r>
            <a:r>
              <a:rPr lang="en-US" sz="2000" dirty="0">
                <a:latin typeface="Montserrat"/>
                <a:ea typeface="MS Mincho"/>
              </a:rPr>
              <a:t> </a:t>
            </a:r>
            <a:r>
              <a:rPr lang="en-US" sz="2000" dirty="0" err="1">
                <a:latin typeface="Montserrat"/>
                <a:ea typeface="MS Mincho"/>
              </a:rPr>
              <a:t>megértsd</a:t>
            </a:r>
            <a:r>
              <a:rPr lang="en-US" sz="2000" dirty="0">
                <a:latin typeface="Montserrat"/>
                <a:ea typeface="MS Mincho"/>
              </a:rPr>
              <a:t> </a:t>
            </a:r>
            <a:r>
              <a:rPr lang="en-US" sz="2000" dirty="0" err="1">
                <a:latin typeface="Montserrat"/>
                <a:ea typeface="MS Mincho"/>
              </a:rPr>
              <a:t>azokat</a:t>
            </a:r>
            <a:r>
              <a:rPr lang="en-US" sz="2000" dirty="0">
                <a:latin typeface="Montserrat"/>
                <a:ea typeface="MS Mincho"/>
              </a:rPr>
              <a:t> </a:t>
            </a:r>
            <a:r>
              <a:rPr lang="en-US" sz="2000" dirty="0" err="1">
                <a:latin typeface="Montserrat"/>
                <a:ea typeface="MS Mincho"/>
              </a:rPr>
              <a:t>az</a:t>
            </a:r>
            <a:r>
              <a:rPr lang="en-US" sz="2000" dirty="0">
                <a:latin typeface="Montserrat"/>
                <a:ea typeface="MS Mincho"/>
              </a:rPr>
              <a:t> </a:t>
            </a:r>
            <a:r>
              <a:rPr lang="en-US" sz="2000" dirty="0" err="1">
                <a:latin typeface="Montserrat"/>
                <a:ea typeface="MS Mincho"/>
              </a:rPr>
              <a:t>egyéneket</a:t>
            </a:r>
            <a:r>
              <a:rPr lang="en-US" sz="2000" dirty="0">
                <a:effectLst/>
                <a:latin typeface="Montserrat"/>
                <a:ea typeface="MS Mincho"/>
              </a:rPr>
              <a:t>, </a:t>
            </a:r>
            <a:r>
              <a:rPr lang="en-US" sz="2000" dirty="0" err="1">
                <a:latin typeface="Montserrat"/>
                <a:ea typeface="MS Mincho"/>
              </a:rPr>
              <a:t>akiket</a:t>
            </a:r>
            <a:r>
              <a:rPr lang="en-US" sz="2000" dirty="0">
                <a:latin typeface="Montserrat"/>
                <a:ea typeface="MS Mincho"/>
              </a:rPr>
              <a:t> </a:t>
            </a:r>
            <a:r>
              <a:rPr lang="en-US" sz="2000" dirty="0">
                <a:effectLst/>
                <a:latin typeface="Montserrat"/>
                <a:ea typeface="MS Mincho"/>
              </a:rPr>
              <a:t>a </a:t>
            </a:r>
            <a:r>
              <a:rPr lang="en-US" sz="2000" dirty="0" err="1">
                <a:latin typeface="Montserrat"/>
                <a:ea typeface="MS Mincho"/>
              </a:rPr>
              <a:t>megoldás</a:t>
            </a:r>
            <a:r>
              <a:rPr lang="en-US" sz="2000" dirty="0">
                <a:latin typeface="Montserrat"/>
                <a:ea typeface="MS Mincho"/>
              </a:rPr>
              <a:t> </a:t>
            </a:r>
            <a:r>
              <a:rPr lang="en-US" sz="2000" dirty="0" err="1">
                <a:latin typeface="Montserrat"/>
                <a:ea typeface="MS Mincho"/>
              </a:rPr>
              <a:t>érint</a:t>
            </a:r>
            <a:r>
              <a:rPr lang="en-US" sz="2000" dirty="0">
                <a:latin typeface="Montserrat"/>
                <a:ea typeface="MS Mincho"/>
              </a:rPr>
              <a:t>, </a:t>
            </a:r>
            <a:r>
              <a:rPr lang="en-US" sz="2000" dirty="0" err="1">
                <a:latin typeface="Montserrat"/>
                <a:ea typeface="MS Mincho"/>
              </a:rPr>
              <a:t>és</a:t>
            </a:r>
            <a:r>
              <a:rPr lang="en-US" sz="2000" dirty="0">
                <a:latin typeface="Montserrat"/>
                <a:ea typeface="MS Mincho"/>
              </a:rPr>
              <a:t> </a:t>
            </a:r>
            <a:r>
              <a:rPr lang="en-US" sz="2000" dirty="0" err="1">
                <a:latin typeface="Montserrat"/>
                <a:ea typeface="MS Mincho"/>
              </a:rPr>
              <a:t>támogasd</a:t>
            </a:r>
            <a:r>
              <a:rPr lang="en-US" sz="2000" dirty="0">
                <a:latin typeface="Montserrat"/>
                <a:ea typeface="MS Mincho"/>
              </a:rPr>
              <a:t> </a:t>
            </a:r>
            <a:r>
              <a:rPr lang="en-US" sz="2000" dirty="0" err="1">
                <a:latin typeface="Montserrat"/>
                <a:ea typeface="MS Mincho"/>
              </a:rPr>
              <a:t>az</a:t>
            </a:r>
            <a:r>
              <a:rPr lang="en-US" sz="2000" dirty="0">
                <a:latin typeface="Montserrat"/>
                <a:ea typeface="MS Mincho"/>
              </a:rPr>
              <a:t> </a:t>
            </a:r>
            <a:r>
              <a:rPr lang="en-US" sz="2000" dirty="0" err="1">
                <a:latin typeface="Montserrat"/>
                <a:ea typeface="MS Mincho"/>
              </a:rPr>
              <a:t>emberközpontú</a:t>
            </a:r>
            <a:r>
              <a:rPr lang="en-US" sz="2000" dirty="0">
                <a:latin typeface="Montserrat"/>
                <a:ea typeface="MS Mincho"/>
              </a:rPr>
              <a:t> </a:t>
            </a:r>
            <a:r>
              <a:rPr lang="en-US" sz="2000" dirty="0" err="1">
                <a:latin typeface="Montserrat"/>
                <a:ea typeface="MS Mincho"/>
              </a:rPr>
              <a:t>megközelítést</a:t>
            </a:r>
            <a:r>
              <a:rPr lang="en-US" sz="2000" dirty="0">
                <a:effectLst/>
                <a:latin typeface="Montserrat"/>
                <a:ea typeface="MS Mincho"/>
              </a:rPr>
              <a:t>.</a:t>
            </a:r>
            <a:endParaRPr lang="fi-FI" sz="2000" dirty="0">
              <a:effectLst/>
              <a:latin typeface="Montserrat"/>
              <a:ea typeface="MS Mincho"/>
            </a:endParaRPr>
          </a:p>
          <a:p>
            <a:pPr marL="800100" indent="-342900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latin typeface="Montserrat"/>
                <a:ea typeface="MS Mincho"/>
              </a:rPr>
              <a:t>A </a:t>
            </a:r>
            <a:r>
              <a:rPr lang="en-US" sz="2000" dirty="0" err="1">
                <a:latin typeface="Montserrat"/>
                <a:ea typeface="MS Mincho"/>
              </a:rPr>
              <a:t>felhasználói</a:t>
            </a:r>
            <a:r>
              <a:rPr lang="en-US" sz="2000" dirty="0">
                <a:latin typeface="Montserrat"/>
                <a:ea typeface="MS Mincho"/>
              </a:rPr>
              <a:t> </a:t>
            </a:r>
            <a:r>
              <a:rPr lang="en-US" sz="2000" dirty="0" err="1">
                <a:latin typeface="Montserrat"/>
                <a:ea typeface="MS Mincho"/>
              </a:rPr>
              <a:t>profilok</a:t>
            </a:r>
            <a:r>
              <a:rPr lang="en-US" sz="2000" dirty="0">
                <a:latin typeface="Montserrat"/>
                <a:ea typeface="MS Mincho"/>
              </a:rPr>
              <a:t> </a:t>
            </a:r>
            <a:r>
              <a:rPr lang="en-US" sz="2000" dirty="0" err="1">
                <a:latin typeface="Montserrat"/>
                <a:ea typeface="MS Mincho"/>
              </a:rPr>
              <a:t>részletes</a:t>
            </a:r>
            <a:r>
              <a:rPr lang="en-US" sz="2000" dirty="0">
                <a:latin typeface="Montserrat"/>
                <a:ea typeface="MS Mincho"/>
              </a:rPr>
              <a:t>, </a:t>
            </a:r>
            <a:r>
              <a:rPr lang="en-US" sz="2000" dirty="0" err="1">
                <a:latin typeface="Montserrat"/>
                <a:ea typeface="MS Mincho"/>
              </a:rPr>
              <a:t>részben</a:t>
            </a:r>
            <a:r>
              <a:rPr lang="en-US" sz="2000" dirty="0">
                <a:latin typeface="Montserrat"/>
                <a:ea typeface="MS Mincho"/>
              </a:rPr>
              <a:t> </a:t>
            </a:r>
            <a:r>
              <a:rPr lang="en-US" sz="2000" dirty="0" err="1">
                <a:latin typeface="Montserrat"/>
                <a:ea typeface="MS Mincho"/>
              </a:rPr>
              <a:t>kitalált</a:t>
            </a:r>
            <a:r>
              <a:rPr lang="en-US" sz="2000" dirty="0">
                <a:latin typeface="Montserrat"/>
                <a:ea typeface="MS Mincho"/>
              </a:rPr>
              <a:t> </a:t>
            </a:r>
            <a:r>
              <a:rPr lang="en-US" sz="2000" dirty="0" err="1">
                <a:latin typeface="Montserrat"/>
                <a:ea typeface="MS Mincho"/>
              </a:rPr>
              <a:t>ábrázolásai</a:t>
            </a:r>
            <a:r>
              <a:rPr lang="en-US" sz="2000" dirty="0">
                <a:latin typeface="Montserrat"/>
                <a:ea typeface="MS Mincho"/>
              </a:rPr>
              <a:t> </a:t>
            </a:r>
            <a:r>
              <a:rPr lang="en-US" sz="2000" dirty="0" err="1">
                <a:latin typeface="Montserrat"/>
                <a:ea typeface="MS Mincho"/>
              </a:rPr>
              <a:t>egy</a:t>
            </a:r>
            <a:r>
              <a:rPr lang="en-US" sz="2000" dirty="0">
                <a:latin typeface="Montserrat"/>
                <a:ea typeface="MS Mincho"/>
              </a:rPr>
              <a:t> </a:t>
            </a:r>
            <a:r>
              <a:rPr lang="en-US" sz="2000" dirty="0" err="1">
                <a:latin typeface="Montserrat"/>
                <a:ea typeface="MS Mincho"/>
              </a:rPr>
              <a:t>idealizált</a:t>
            </a:r>
            <a:r>
              <a:rPr lang="en-US" sz="2000" dirty="0">
                <a:latin typeface="Montserrat"/>
                <a:ea typeface="MS Mincho"/>
              </a:rPr>
              <a:t> </a:t>
            </a:r>
            <a:r>
              <a:rPr lang="en-US" sz="2000" dirty="0" err="1">
                <a:latin typeface="Montserrat"/>
                <a:ea typeface="MS Mincho"/>
              </a:rPr>
              <a:t>felhasználónak</a:t>
            </a:r>
            <a:r>
              <a:rPr lang="en-US" sz="2000" dirty="0">
                <a:latin typeface="Montserrat"/>
                <a:ea typeface="MS Mincho"/>
              </a:rPr>
              <a:t> </a:t>
            </a:r>
            <a:r>
              <a:rPr lang="en-US" sz="2000" dirty="0" err="1">
                <a:latin typeface="Montserrat"/>
                <a:ea typeface="MS Mincho"/>
              </a:rPr>
              <a:t>vagy</a:t>
            </a:r>
            <a:r>
              <a:rPr lang="en-US" sz="2000" dirty="0">
                <a:latin typeface="Montserrat"/>
                <a:ea typeface="MS Mincho"/>
              </a:rPr>
              <a:t> </a:t>
            </a:r>
            <a:r>
              <a:rPr lang="en-US" sz="2000" dirty="0" err="1">
                <a:latin typeface="Montserrat"/>
                <a:ea typeface="MS Mincho"/>
              </a:rPr>
              <a:t>ügyfélnek</a:t>
            </a:r>
            <a:r>
              <a:rPr lang="en-US" sz="2000" dirty="0">
                <a:effectLst/>
                <a:latin typeface="Montserrat"/>
                <a:ea typeface="MS Mincho"/>
              </a:rPr>
              <a:t>, </a:t>
            </a:r>
            <a:r>
              <a:rPr lang="en-US" sz="2000" dirty="0" err="1">
                <a:latin typeface="Montserrat"/>
                <a:ea typeface="MS Mincho"/>
              </a:rPr>
              <a:t>amelyeket</a:t>
            </a:r>
            <a:r>
              <a:rPr lang="en-US" sz="2000" dirty="0">
                <a:latin typeface="Montserrat"/>
                <a:ea typeface="MS Mincho"/>
              </a:rPr>
              <a:t> </a:t>
            </a:r>
            <a:r>
              <a:rPr lang="en-US" sz="2000" dirty="0" err="1">
                <a:latin typeface="Montserrat"/>
                <a:ea typeface="MS Mincho"/>
              </a:rPr>
              <a:t>azért</a:t>
            </a:r>
            <a:r>
              <a:rPr lang="en-US" sz="2000" dirty="0">
                <a:latin typeface="Montserrat"/>
                <a:ea typeface="MS Mincho"/>
              </a:rPr>
              <a:t> </a:t>
            </a:r>
            <a:r>
              <a:rPr lang="en-US" sz="2000" dirty="0" err="1">
                <a:latin typeface="Montserrat"/>
                <a:ea typeface="MS Mincho"/>
              </a:rPr>
              <a:t>hoznak</a:t>
            </a:r>
            <a:r>
              <a:rPr lang="en-US" sz="2000" dirty="0">
                <a:latin typeface="Montserrat"/>
                <a:ea typeface="MS Mincho"/>
              </a:rPr>
              <a:t> </a:t>
            </a:r>
            <a:r>
              <a:rPr lang="en-US" sz="2000" dirty="0" err="1">
                <a:latin typeface="Montserrat"/>
                <a:ea typeface="MS Mincho"/>
              </a:rPr>
              <a:t>létre</a:t>
            </a:r>
            <a:r>
              <a:rPr lang="en-US" sz="2000" dirty="0">
                <a:effectLst/>
                <a:latin typeface="Montserrat"/>
                <a:ea typeface="MS Mincho"/>
              </a:rPr>
              <a:t>, </a:t>
            </a:r>
            <a:r>
              <a:rPr lang="en-US" sz="2000" dirty="0" err="1">
                <a:latin typeface="Montserrat"/>
                <a:ea typeface="MS Mincho"/>
              </a:rPr>
              <a:t>hogy</a:t>
            </a:r>
            <a:r>
              <a:rPr lang="en-US" sz="2000" dirty="0">
                <a:latin typeface="Montserrat"/>
                <a:ea typeface="MS Mincho"/>
              </a:rPr>
              <a:t> </a:t>
            </a:r>
            <a:r>
              <a:rPr lang="en-US" sz="2000" dirty="0" err="1">
                <a:latin typeface="Montserrat"/>
                <a:ea typeface="MS Mincho"/>
              </a:rPr>
              <a:t>jobban</a:t>
            </a:r>
            <a:r>
              <a:rPr lang="en-US" sz="2000" dirty="0">
                <a:latin typeface="Montserrat"/>
                <a:ea typeface="MS Mincho"/>
              </a:rPr>
              <a:t> </a:t>
            </a:r>
            <a:r>
              <a:rPr lang="en-US" sz="2000" dirty="0" err="1">
                <a:latin typeface="Montserrat"/>
                <a:ea typeface="MS Mincho"/>
              </a:rPr>
              <a:t>megértsék</a:t>
            </a:r>
            <a:r>
              <a:rPr lang="en-US" sz="2000" dirty="0">
                <a:latin typeface="Montserrat"/>
                <a:ea typeface="MS Mincho"/>
              </a:rPr>
              <a:t> </a:t>
            </a:r>
            <a:r>
              <a:rPr lang="en-US" sz="2000" dirty="0" err="1">
                <a:latin typeface="Montserrat"/>
                <a:ea typeface="MS Mincho"/>
              </a:rPr>
              <a:t>és</a:t>
            </a:r>
            <a:r>
              <a:rPr lang="en-US" sz="2000" dirty="0">
                <a:latin typeface="Montserrat"/>
                <a:ea typeface="MS Mincho"/>
              </a:rPr>
              <a:t> </a:t>
            </a:r>
            <a:r>
              <a:rPr lang="en-US" sz="2000" dirty="0" err="1">
                <a:latin typeface="Montserrat"/>
                <a:ea typeface="MS Mincho"/>
              </a:rPr>
              <a:t>kezeljék</a:t>
            </a:r>
            <a:r>
              <a:rPr lang="en-US" sz="2000" dirty="0">
                <a:latin typeface="Montserrat"/>
                <a:ea typeface="MS Mincho"/>
              </a:rPr>
              <a:t> </a:t>
            </a:r>
            <a:r>
              <a:rPr lang="en-US" sz="2000" dirty="0" err="1">
                <a:latin typeface="Montserrat"/>
                <a:ea typeface="MS Mincho"/>
              </a:rPr>
              <a:t>egy</a:t>
            </a:r>
            <a:r>
              <a:rPr lang="en-US" sz="2000" dirty="0">
                <a:latin typeface="Montserrat"/>
                <a:ea typeface="MS Mincho"/>
              </a:rPr>
              <a:t> </a:t>
            </a:r>
            <a:r>
              <a:rPr lang="en-US" sz="2000" dirty="0" err="1">
                <a:latin typeface="Montserrat"/>
                <a:ea typeface="MS Mincho"/>
              </a:rPr>
              <a:t>konkrét</a:t>
            </a:r>
            <a:r>
              <a:rPr lang="en-US" sz="2000" dirty="0">
                <a:latin typeface="Montserrat"/>
                <a:ea typeface="MS Mincho"/>
              </a:rPr>
              <a:t> </a:t>
            </a:r>
            <a:r>
              <a:rPr lang="en-US" sz="2000" dirty="0" err="1">
                <a:latin typeface="Montserrat"/>
                <a:ea typeface="MS Mincho"/>
              </a:rPr>
              <a:t>célcsoport</a:t>
            </a:r>
            <a:r>
              <a:rPr lang="en-US" sz="2000" dirty="0">
                <a:latin typeface="Montserrat"/>
                <a:ea typeface="MS Mincho"/>
              </a:rPr>
              <a:t> </a:t>
            </a:r>
            <a:r>
              <a:rPr lang="en-US" sz="2000" dirty="0" err="1">
                <a:latin typeface="Montserrat"/>
                <a:ea typeface="MS Mincho"/>
              </a:rPr>
              <a:t>igényeit</a:t>
            </a:r>
            <a:r>
              <a:rPr lang="en-US" sz="2000" dirty="0">
                <a:effectLst/>
                <a:latin typeface="Montserrat"/>
                <a:ea typeface="MS Mincho"/>
              </a:rPr>
              <a:t>, </a:t>
            </a:r>
            <a:r>
              <a:rPr lang="en-US" sz="2000" dirty="0" err="1">
                <a:latin typeface="Montserrat"/>
                <a:ea typeface="MS Mincho"/>
              </a:rPr>
              <a:t>viselkedését</a:t>
            </a:r>
            <a:r>
              <a:rPr lang="en-US" sz="2000" dirty="0">
                <a:latin typeface="Montserrat"/>
                <a:ea typeface="MS Mincho"/>
              </a:rPr>
              <a:t> </a:t>
            </a:r>
            <a:r>
              <a:rPr lang="en-US" sz="2000" dirty="0" err="1">
                <a:latin typeface="Montserrat"/>
                <a:ea typeface="MS Mincho"/>
              </a:rPr>
              <a:t>és</a:t>
            </a:r>
            <a:r>
              <a:rPr lang="en-US" sz="2000" dirty="0">
                <a:latin typeface="Montserrat"/>
                <a:ea typeface="MS Mincho"/>
              </a:rPr>
              <a:t> </a:t>
            </a:r>
            <a:r>
              <a:rPr lang="en-US" sz="2000" dirty="0" err="1">
                <a:latin typeface="Montserrat"/>
                <a:ea typeface="MS Mincho"/>
              </a:rPr>
              <a:t>preferenciáit</a:t>
            </a:r>
            <a:r>
              <a:rPr lang="en-US" sz="2000" dirty="0">
                <a:latin typeface="Montserrat"/>
                <a:ea typeface="MS Mincho"/>
              </a:rPr>
              <a:t>. </a:t>
            </a:r>
            <a:r>
              <a:rPr lang="en-US" sz="2000" dirty="0" err="1">
                <a:latin typeface="Montserrat"/>
                <a:ea typeface="MS Mincho"/>
              </a:rPr>
              <a:t>Ezek</a:t>
            </a:r>
            <a:r>
              <a:rPr lang="en-US" sz="2000" dirty="0">
                <a:latin typeface="Montserrat"/>
                <a:ea typeface="MS Mincho"/>
              </a:rPr>
              <a:t> a </a:t>
            </a:r>
            <a:r>
              <a:rPr lang="en-US" sz="2000" dirty="0" err="1">
                <a:latin typeface="Montserrat"/>
                <a:ea typeface="MS Mincho"/>
              </a:rPr>
              <a:t>jellemzések</a:t>
            </a:r>
            <a:r>
              <a:rPr lang="en-US" sz="2000" dirty="0">
                <a:latin typeface="Montserrat"/>
                <a:ea typeface="MS Mincho"/>
              </a:rPr>
              <a:t> </a:t>
            </a:r>
            <a:r>
              <a:rPr lang="en-US" sz="2000" dirty="0" err="1">
                <a:latin typeface="Montserrat"/>
                <a:ea typeface="MS Mincho"/>
              </a:rPr>
              <a:t>akár</a:t>
            </a:r>
            <a:r>
              <a:rPr lang="en-US" sz="2000" dirty="0">
                <a:latin typeface="Montserrat"/>
                <a:ea typeface="MS Mincho"/>
              </a:rPr>
              <a:t> </a:t>
            </a:r>
            <a:r>
              <a:rPr lang="en-US" sz="2000" dirty="0">
                <a:effectLst/>
                <a:latin typeface="Montserrat"/>
                <a:ea typeface="MS Mincho"/>
              </a:rPr>
              <a:t>a </a:t>
            </a:r>
            <a:r>
              <a:rPr lang="en-US" sz="2000" dirty="0" err="1">
                <a:latin typeface="Montserrat"/>
                <a:ea typeface="MS Mincho"/>
              </a:rPr>
              <a:t>célcsoportban</a:t>
            </a:r>
            <a:r>
              <a:rPr lang="en-US" sz="2000" dirty="0">
                <a:latin typeface="Montserrat"/>
                <a:ea typeface="MS Mincho"/>
              </a:rPr>
              <a:t> </a:t>
            </a:r>
            <a:r>
              <a:rPr lang="en-US" sz="2000" dirty="0" err="1">
                <a:latin typeface="Montserrat"/>
                <a:ea typeface="MS Mincho"/>
              </a:rPr>
              <a:t>végzett</a:t>
            </a:r>
            <a:r>
              <a:rPr lang="en-US" sz="2000" dirty="0">
                <a:latin typeface="Montserrat"/>
                <a:ea typeface="MS Mincho"/>
              </a:rPr>
              <a:t> </a:t>
            </a:r>
            <a:r>
              <a:rPr lang="en-US" sz="2000" dirty="0" err="1">
                <a:latin typeface="Montserrat"/>
                <a:ea typeface="MS Mincho"/>
              </a:rPr>
              <a:t>kutatások</a:t>
            </a:r>
            <a:r>
              <a:rPr lang="en-US" sz="2000" dirty="0">
                <a:latin typeface="Montserrat"/>
                <a:ea typeface="MS Mincho"/>
              </a:rPr>
              <a:t> </a:t>
            </a:r>
            <a:r>
              <a:rPr lang="en-US" sz="2000" dirty="0" err="1">
                <a:latin typeface="Montserrat"/>
                <a:ea typeface="MS Mincho"/>
              </a:rPr>
              <a:t>eredményeként</a:t>
            </a:r>
            <a:r>
              <a:rPr lang="en-US" sz="2000" dirty="0">
                <a:latin typeface="Montserrat"/>
                <a:ea typeface="MS Mincho"/>
              </a:rPr>
              <a:t> is </a:t>
            </a:r>
            <a:r>
              <a:rPr lang="en-US" sz="2000" dirty="0" err="1">
                <a:latin typeface="Montserrat"/>
                <a:ea typeface="MS Mincho"/>
              </a:rPr>
              <a:t>létrejöhetnek</a:t>
            </a:r>
            <a:r>
              <a:rPr lang="en-US" sz="2000" dirty="0">
                <a:effectLst/>
                <a:latin typeface="Montserrat"/>
                <a:ea typeface="MS Mincho"/>
              </a:rPr>
              <a:t>.</a:t>
            </a:r>
            <a:endParaRPr lang="fi-FI" sz="2000" dirty="0">
              <a:effectLst/>
              <a:latin typeface="Montserrat"/>
              <a:ea typeface="MS Mincho"/>
            </a:endParaRPr>
          </a:p>
        </p:txBody>
      </p:sp>
      <p:sp>
        <p:nvSpPr>
          <p:cNvPr id="229" name="Google Shape;229;p9"/>
          <p:cNvSpPr txBox="1"/>
          <p:nvPr/>
        </p:nvSpPr>
        <p:spPr>
          <a:xfrm rot="21087052">
            <a:off x="14431953" y="2604574"/>
            <a:ext cx="2441312" cy="812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219633"/>
              </a:lnSpc>
            </a:pPr>
            <a:r>
              <a:rPr lang="en-US" sz="2350" b="1" err="1">
                <a:latin typeface="Montserrat"/>
                <a:sym typeface="Montserrat"/>
              </a:rPr>
              <a:t>Vágyak</a:t>
            </a:r>
            <a:r>
              <a:rPr lang="en-US" sz="2350" b="1" dirty="0">
                <a:latin typeface="Montserrat"/>
                <a:sym typeface="Montserrat"/>
              </a:rPr>
              <a:t>?</a:t>
            </a:r>
            <a:endParaRPr lang="hu-HU" sz="2350" b="1" dirty="0">
              <a:latin typeface="Montserrat"/>
            </a:endParaRPr>
          </a:p>
        </p:txBody>
      </p:sp>
      <p:sp>
        <p:nvSpPr>
          <p:cNvPr id="230" name="Google Shape;230;p9"/>
          <p:cNvSpPr txBox="1"/>
          <p:nvPr/>
        </p:nvSpPr>
        <p:spPr>
          <a:xfrm rot="404166">
            <a:off x="10899441" y="2851196"/>
            <a:ext cx="2441312" cy="812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>
              <a:lnSpc>
                <a:spcPct val="219633"/>
              </a:lnSpc>
              <a:buFont typeface="Arial"/>
              <a:buNone/>
            </a:pPr>
            <a:r>
              <a:rPr lang="en-US" sz="2350" b="1" dirty="0" err="1">
                <a:latin typeface="Montserrat"/>
                <a:sym typeface="Montserrat"/>
              </a:rPr>
              <a:t>Szükségletek</a:t>
            </a:r>
            <a:r>
              <a:rPr lang="en-US" sz="2350" b="1" dirty="0">
                <a:latin typeface="Montserrat"/>
                <a:sym typeface="Montserrat"/>
              </a:rPr>
              <a:t>?</a:t>
            </a:r>
            <a:endParaRPr lang="hu-HU" sz="2350" b="1" dirty="0">
              <a:latin typeface="Montserrat"/>
            </a:endParaRPr>
          </a:p>
        </p:txBody>
      </p:sp>
      <p:sp>
        <p:nvSpPr>
          <p:cNvPr id="231" name="Google Shape;231;p9"/>
          <p:cNvSpPr txBox="1"/>
          <p:nvPr/>
        </p:nvSpPr>
        <p:spPr>
          <a:xfrm rot="593436">
            <a:off x="12747732" y="3680569"/>
            <a:ext cx="2441312" cy="812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>
              <a:lnSpc>
                <a:spcPct val="219633"/>
              </a:lnSpc>
              <a:buFont typeface="Arial"/>
              <a:buNone/>
            </a:pPr>
            <a:r>
              <a:rPr lang="en-US" sz="2350" b="1" err="1">
                <a:latin typeface="Montserrat"/>
                <a:sym typeface="Montserrat"/>
              </a:rPr>
              <a:t>Frusztrációk</a:t>
            </a:r>
            <a:r>
              <a:rPr lang="en-US" sz="2350" b="1" dirty="0">
                <a:latin typeface="Montserrat"/>
                <a:sym typeface="Montserrat"/>
              </a:rPr>
              <a:t>?</a:t>
            </a:r>
            <a:endParaRPr lang="hu-HU" sz="2350" b="1" dirty="0">
              <a:latin typeface="Montserrat"/>
            </a:endParaRPr>
          </a:p>
        </p:txBody>
      </p:sp>
      <p:sp>
        <p:nvSpPr>
          <p:cNvPr id="232" name="Google Shape;232;p9"/>
          <p:cNvSpPr txBox="1"/>
          <p:nvPr/>
        </p:nvSpPr>
        <p:spPr>
          <a:xfrm>
            <a:off x="13697130" y="4754879"/>
            <a:ext cx="3097131" cy="795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219633"/>
              </a:lnSpc>
            </a:pPr>
            <a:r>
              <a:rPr lang="en-US" sz="2350" b="1" err="1">
                <a:latin typeface="Montserrat"/>
                <a:sym typeface="Montserrat"/>
              </a:rPr>
              <a:t>Fájdalmas</a:t>
            </a:r>
            <a:r>
              <a:rPr lang="en-US" sz="2350" b="1" dirty="0">
                <a:latin typeface="Montserrat"/>
                <a:sym typeface="Montserrat"/>
              </a:rPr>
              <a:t> </a:t>
            </a:r>
            <a:r>
              <a:rPr lang="en-US" sz="2350" b="1" err="1">
                <a:latin typeface="Montserrat"/>
                <a:sym typeface="Montserrat"/>
              </a:rPr>
              <a:t>pontok</a:t>
            </a:r>
            <a:r>
              <a:rPr lang="en-US" sz="2350" b="1" dirty="0">
                <a:latin typeface="Montserrat"/>
                <a:sym typeface="Montserrat"/>
              </a:rPr>
              <a:t>?</a:t>
            </a:r>
            <a:endParaRPr lang="hu-HU" sz="2350" b="1" dirty="0">
              <a:latin typeface="Montserrat"/>
            </a:endParaRPr>
          </a:p>
        </p:txBody>
      </p:sp>
      <p:sp>
        <p:nvSpPr>
          <p:cNvPr id="233" name="Google Shape;233;p9"/>
          <p:cNvSpPr txBox="1"/>
          <p:nvPr/>
        </p:nvSpPr>
        <p:spPr>
          <a:xfrm rot="20389840">
            <a:off x="11133226" y="4568910"/>
            <a:ext cx="2441312" cy="795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>
              <a:lnSpc>
                <a:spcPct val="219633"/>
              </a:lnSpc>
              <a:buFont typeface="Arial"/>
              <a:buNone/>
            </a:pPr>
            <a:r>
              <a:rPr lang="en-US" sz="2350" b="1" err="1">
                <a:latin typeface="Montserrat"/>
                <a:sym typeface="Montserrat"/>
              </a:rPr>
              <a:t>Kihívások</a:t>
            </a:r>
            <a:r>
              <a:rPr lang="en-US" sz="2350" b="1" dirty="0">
                <a:latin typeface="Montserrat"/>
                <a:sym typeface="Montserrat"/>
              </a:rPr>
              <a:t>?</a:t>
            </a:r>
            <a:endParaRPr lang="hu-HU" sz="2350" b="1" dirty="0">
              <a:latin typeface="Montserrat"/>
            </a:endParaRPr>
          </a:p>
        </p:txBody>
      </p:sp>
      <p:sp>
        <p:nvSpPr>
          <p:cNvPr id="234" name="Google Shape;234;p9"/>
          <p:cNvSpPr txBox="1"/>
          <p:nvPr/>
        </p:nvSpPr>
        <p:spPr>
          <a:xfrm>
            <a:off x="11894809" y="1352931"/>
            <a:ext cx="3621787" cy="1591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219633"/>
              </a:lnSpc>
            </a:pPr>
            <a:r>
              <a:rPr lang="en-US" sz="2350" b="1" err="1">
                <a:latin typeface="Montserrat"/>
                <a:sym typeface="Montserrat"/>
              </a:rPr>
              <a:t>Alapvető</a:t>
            </a:r>
            <a:r>
              <a:rPr lang="en-US" sz="2350" b="1" dirty="0">
                <a:latin typeface="Montserrat"/>
                <a:sym typeface="Montserrat"/>
              </a:rPr>
              <a:t> </a:t>
            </a:r>
            <a:r>
              <a:rPr lang="en-US" sz="2350" b="1" err="1">
                <a:latin typeface="Montserrat"/>
                <a:sym typeface="Montserrat"/>
              </a:rPr>
              <a:t>demográfiai</a:t>
            </a:r>
            <a:r>
              <a:rPr lang="en-US" sz="2350" b="1" dirty="0">
                <a:latin typeface="Montserrat"/>
                <a:sym typeface="Montserrat"/>
              </a:rPr>
              <a:t> </a:t>
            </a:r>
            <a:r>
              <a:rPr lang="en-US" sz="2350" b="1" err="1">
                <a:latin typeface="Montserrat"/>
                <a:sym typeface="Montserrat"/>
              </a:rPr>
              <a:t>információk</a:t>
            </a:r>
            <a:endParaRPr lang="hu-HU" sz="2350" b="1" err="1">
              <a:latin typeface="Montserra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E6B0A3-5208-F864-EA55-077A862E69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712157" y="-6900"/>
            <a:ext cx="7726132" cy="3476936"/>
          </a:xfrm>
          <a:prstGeom prst="rect">
            <a:avLst/>
          </a:prstGeom>
        </p:spPr>
      </p:pic>
      <p:sp>
        <p:nvSpPr>
          <p:cNvPr id="227" name="Google Shape;227;p9"/>
          <p:cNvSpPr txBox="1"/>
          <p:nvPr/>
        </p:nvSpPr>
        <p:spPr>
          <a:xfrm>
            <a:off x="2126828" y="1050612"/>
            <a:ext cx="6201545" cy="2215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US" sz="7200" dirty="0">
                <a:latin typeface="Impact" panose="020B0806030902050204" pitchFamily="34" charset="0"/>
                <a:sym typeface="Montserrat"/>
              </a:rPr>
              <a:t>FELHASZN</a:t>
            </a:r>
            <a:r>
              <a:rPr lang="en-US" sz="7200" dirty="0">
                <a:solidFill>
                  <a:schemeClr val="tx1"/>
                </a:solidFill>
                <a:latin typeface="Impact" panose="020B0806030902050204" pitchFamily="34" charset="0"/>
                <a:sym typeface="Montserrat"/>
              </a:rPr>
              <a:t>Á</a:t>
            </a:r>
            <a:r>
              <a:rPr lang="en-US" sz="7200" dirty="0">
                <a:latin typeface="Impact" panose="020B0806030902050204" pitchFamily="34" charset="0"/>
                <a:sym typeface="Montserrat"/>
              </a:rPr>
              <a:t>L</a:t>
            </a:r>
            <a:r>
              <a:rPr lang="en-US" sz="7200" dirty="0">
                <a:solidFill>
                  <a:schemeClr val="tx1"/>
                </a:solidFill>
                <a:latin typeface="Impact" panose="020B0806030902050204" pitchFamily="34" charset="0"/>
                <a:sym typeface="Montserrat"/>
              </a:rPr>
              <a:t>Ó</a:t>
            </a:r>
            <a:r>
              <a:rPr lang="en-US" sz="7200" dirty="0">
                <a:latin typeface="Impact" panose="020B0806030902050204" pitchFamily="34" charset="0"/>
                <a:sym typeface="Montserrat"/>
              </a:rPr>
              <a:t>I </a:t>
            </a:r>
          </a:p>
          <a:p>
            <a:r>
              <a:rPr lang="en-US" sz="7200" dirty="0">
                <a:latin typeface="Impact" panose="020B0806030902050204" pitchFamily="34" charset="0"/>
                <a:sym typeface="Montserrat"/>
              </a:rPr>
              <a:t>PROFILOK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95;p13">
            <a:extLst>
              <a:ext uri="{FF2B5EF4-FFF2-40B4-BE49-F238E27FC236}">
                <a16:creationId xmlns:a16="http://schemas.microsoft.com/office/drawing/2014/main" id="{3A67C1AF-4E9B-1782-264D-2201E6E7BCDB}"/>
              </a:ext>
            </a:extLst>
          </p:cNvPr>
          <p:cNvSpPr/>
          <p:nvPr/>
        </p:nvSpPr>
        <p:spPr>
          <a:xfrm>
            <a:off x="-229041" y="-156828"/>
            <a:ext cx="18746079" cy="11133220"/>
          </a:xfrm>
          <a:custGeom>
            <a:avLst/>
            <a:gdLst/>
            <a:ahLst/>
            <a:cxnLst/>
            <a:rect l="l" t="t" r="r" b="b"/>
            <a:pathLst>
              <a:path w="9829008" h="10793102" extrusionOk="0">
                <a:moveTo>
                  <a:pt x="0" y="0"/>
                </a:moveTo>
                <a:lnTo>
                  <a:pt x="9829008" y="0"/>
                </a:lnTo>
                <a:lnTo>
                  <a:pt x="9829008" y="10793102"/>
                </a:lnTo>
                <a:lnTo>
                  <a:pt x="0" y="10793102"/>
                </a:lnTo>
                <a:lnTo>
                  <a:pt x="0" y="0"/>
                </a:lnTo>
                <a:close/>
              </a:path>
            </a:pathLst>
          </a:custGeom>
          <a:solidFill>
            <a:srgbClr val="FAFFCA"/>
          </a:solidFill>
          <a:ln>
            <a:noFill/>
          </a:ln>
        </p:spPr>
        <p:txBody>
          <a:bodyPr/>
          <a:lstStyle/>
          <a:p>
            <a:endParaRPr lang="fi-FI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B097B1-5005-D8F9-9F9B-FFF3842A77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9786" y="2323187"/>
            <a:ext cx="13211188" cy="5768923"/>
          </a:xfrm>
          <a:prstGeom prst="rect">
            <a:avLst/>
          </a:prstGeom>
        </p:spPr>
      </p:pic>
      <p:pic>
        <p:nvPicPr>
          <p:cNvPr id="5" name="Picture 4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0EF2A3B6-BB5C-A097-98A8-C6BF8BDE0B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438" y="8606711"/>
            <a:ext cx="14278130" cy="2186124"/>
          </a:xfrm>
          <a:prstGeom prst="rect">
            <a:avLst/>
          </a:prstGeom>
        </p:spPr>
      </p:pic>
      <p:sp>
        <p:nvSpPr>
          <p:cNvPr id="6" name="Google Shape;227;p9">
            <a:extLst>
              <a:ext uri="{FF2B5EF4-FFF2-40B4-BE49-F238E27FC236}">
                <a16:creationId xmlns:a16="http://schemas.microsoft.com/office/drawing/2014/main" id="{8F3894FB-7BC2-70DD-F8CD-D440CF744CBE}"/>
              </a:ext>
            </a:extLst>
          </p:cNvPr>
          <p:cNvSpPr txBox="1"/>
          <p:nvPr/>
        </p:nvSpPr>
        <p:spPr>
          <a:xfrm>
            <a:off x="1192657" y="3146067"/>
            <a:ext cx="15547845" cy="2462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en-US" sz="8000" i="0" u="none" strike="noStrike" cap="none" dirty="0">
                <a:solidFill>
                  <a:schemeClr val="bg1"/>
                </a:solidFill>
                <a:latin typeface="Impact" panose="020B0806030902050204" pitchFamily="34" charset="0"/>
                <a:ea typeface="Montserrat"/>
                <a:cs typeface="Montserrat"/>
                <a:sym typeface="Montserrat"/>
              </a:rPr>
              <a:t>PHASE 2:</a:t>
            </a:r>
          </a:p>
          <a:p>
            <a:pPr algn="ctr"/>
            <a:r>
              <a:rPr lang="en-US" sz="8000" i="0" u="none" strike="noStrike" cap="none" dirty="0">
                <a:solidFill>
                  <a:schemeClr val="bg1"/>
                </a:solidFill>
                <a:latin typeface="Impact" panose="020B0806030902050204" pitchFamily="34" charset="0"/>
                <a:ea typeface="Montserrat"/>
                <a:cs typeface="Montserrat"/>
                <a:sym typeface="Montserrat"/>
              </a:rPr>
              <a:t>L</a:t>
            </a:r>
            <a:r>
              <a:rPr lang="en-US" sz="8000" dirty="0">
                <a:solidFill>
                  <a:schemeClr val="bg1"/>
                </a:solidFill>
                <a:latin typeface="Impact" panose="020B0806030902050204" pitchFamily="34" charset="0"/>
                <a:sym typeface="Montserrat"/>
              </a:rPr>
              <a:t>ÉTREHOZÁS</a:t>
            </a:r>
            <a:endParaRPr lang="en-US" sz="8000" i="0" u="none" strike="noStrike" cap="none" dirty="0">
              <a:solidFill>
                <a:schemeClr val="bg1"/>
              </a:solidFill>
              <a:latin typeface="Impact" panose="020B0806030902050204" pitchFamily="34" charset="0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2609557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95;p13">
            <a:extLst>
              <a:ext uri="{FF2B5EF4-FFF2-40B4-BE49-F238E27FC236}">
                <a16:creationId xmlns:a16="http://schemas.microsoft.com/office/drawing/2014/main" id="{D31A9455-3E19-45AC-8FB5-4416FFB04119}"/>
              </a:ext>
            </a:extLst>
          </p:cNvPr>
          <p:cNvSpPr/>
          <p:nvPr/>
        </p:nvSpPr>
        <p:spPr>
          <a:xfrm>
            <a:off x="0" y="-1"/>
            <a:ext cx="9144000" cy="10345153"/>
          </a:xfrm>
          <a:custGeom>
            <a:avLst/>
            <a:gdLst/>
            <a:ahLst/>
            <a:cxnLst/>
            <a:rect l="l" t="t" r="r" b="b"/>
            <a:pathLst>
              <a:path w="9829008" h="10793102" extrusionOk="0">
                <a:moveTo>
                  <a:pt x="0" y="0"/>
                </a:moveTo>
                <a:lnTo>
                  <a:pt x="9829008" y="0"/>
                </a:lnTo>
                <a:lnTo>
                  <a:pt x="9829008" y="10793102"/>
                </a:lnTo>
                <a:lnTo>
                  <a:pt x="0" y="10793102"/>
                </a:lnTo>
                <a:lnTo>
                  <a:pt x="0" y="0"/>
                </a:lnTo>
                <a:close/>
              </a:path>
            </a:pathLst>
          </a:custGeom>
          <a:solidFill>
            <a:srgbClr val="FAFFCA"/>
          </a:solidFill>
          <a:ln>
            <a:noFill/>
          </a:ln>
        </p:spPr>
        <p:txBody>
          <a:bodyPr/>
          <a:lstStyle/>
          <a:p>
            <a:endParaRPr lang="fi-FI"/>
          </a:p>
        </p:txBody>
      </p:sp>
      <p:sp>
        <p:nvSpPr>
          <p:cNvPr id="264" name="Google Shape;264;p11"/>
          <p:cNvSpPr/>
          <p:nvPr/>
        </p:nvSpPr>
        <p:spPr>
          <a:xfrm>
            <a:off x="11201401" y="2242862"/>
            <a:ext cx="5162550" cy="4967786"/>
          </a:xfrm>
          <a:custGeom>
            <a:avLst/>
            <a:gdLst/>
            <a:ahLst/>
            <a:cxnLst/>
            <a:rect l="l" t="t" r="r" b="b"/>
            <a:pathLst>
              <a:path w="4262034" h="4114800" extrusionOk="0">
                <a:moveTo>
                  <a:pt x="0" y="0"/>
                </a:moveTo>
                <a:lnTo>
                  <a:pt x="4262034" y="0"/>
                </a:lnTo>
                <a:lnTo>
                  <a:pt x="426203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fi-FI"/>
          </a:p>
        </p:txBody>
      </p:sp>
      <p:sp>
        <p:nvSpPr>
          <p:cNvPr id="270" name="Google Shape;270;p11"/>
          <p:cNvSpPr txBox="1"/>
          <p:nvPr/>
        </p:nvSpPr>
        <p:spPr>
          <a:xfrm>
            <a:off x="761999" y="4337266"/>
            <a:ext cx="7457689" cy="4585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914400" lvl="1" indent="-4572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3200" dirty="0" err="1">
                <a:solidFill>
                  <a:schemeClr val="tx1"/>
                </a:solidFill>
                <a:latin typeface="Montserrat"/>
                <a:ea typeface="MS Mincho"/>
              </a:rPr>
              <a:t>Vegyél</a:t>
            </a:r>
            <a:r>
              <a:rPr lang="en-US" sz="32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Montserrat"/>
                <a:ea typeface="MS Mincho"/>
              </a:rPr>
              <a:t>egy</a:t>
            </a:r>
            <a:r>
              <a:rPr lang="en-US" sz="32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Montserrat"/>
                <a:ea typeface="MS Mincho"/>
              </a:rPr>
              <a:t>üres</a:t>
            </a:r>
            <a:r>
              <a:rPr lang="en-US" sz="3200" dirty="0">
                <a:solidFill>
                  <a:schemeClr val="tx1"/>
                </a:solidFill>
                <a:latin typeface="Montserrat"/>
                <a:ea typeface="MS Mincho"/>
              </a:rPr>
              <a:t> lap </a:t>
            </a:r>
            <a:r>
              <a:rPr lang="en-US" sz="3200" dirty="0" err="1">
                <a:solidFill>
                  <a:schemeClr val="tx1"/>
                </a:solidFill>
                <a:latin typeface="Montserrat"/>
                <a:ea typeface="MS Mincho"/>
              </a:rPr>
              <a:t>papírt</a:t>
            </a:r>
            <a:r>
              <a:rPr lang="en-US" sz="32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Montserrat"/>
                <a:ea typeface="MS Mincho"/>
              </a:rPr>
              <a:t>és</a:t>
            </a:r>
            <a:r>
              <a:rPr lang="en-US" sz="32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Montserrat"/>
                <a:ea typeface="MS Mincho"/>
              </a:rPr>
              <a:t>írj</a:t>
            </a:r>
            <a:r>
              <a:rPr lang="en-US" sz="32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Montserrat"/>
                <a:ea typeface="MS Mincho"/>
              </a:rPr>
              <a:t>rá</a:t>
            </a:r>
            <a:r>
              <a:rPr lang="en-US" sz="32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Montserrat"/>
                <a:ea typeface="MS Mincho"/>
              </a:rPr>
              <a:t>annyi</a:t>
            </a:r>
            <a:r>
              <a:rPr lang="en-US" sz="32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Montserrat"/>
                <a:ea typeface="MS Mincho"/>
              </a:rPr>
              <a:t>ötletet</a:t>
            </a:r>
            <a:r>
              <a:rPr lang="en-US" sz="3200" dirty="0">
                <a:solidFill>
                  <a:schemeClr val="tx1"/>
                </a:solidFill>
                <a:latin typeface="Montserrat"/>
                <a:ea typeface="MS Mincho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Montserrat"/>
                <a:ea typeface="MS Mincho"/>
              </a:rPr>
              <a:t>amennyit</a:t>
            </a:r>
            <a:r>
              <a:rPr lang="en-US" sz="32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Montserrat"/>
                <a:ea typeface="MS Mincho"/>
              </a:rPr>
              <a:t>csak</a:t>
            </a:r>
            <a:r>
              <a:rPr lang="en-US" sz="32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Montserrat"/>
                <a:ea typeface="MS Mincho"/>
              </a:rPr>
              <a:t>lehet</a:t>
            </a:r>
            <a:r>
              <a:rPr lang="en-US" sz="3200" dirty="0">
                <a:solidFill>
                  <a:schemeClr val="tx1"/>
                </a:solidFill>
                <a:latin typeface="Montserrat"/>
                <a:ea typeface="MS Mincho"/>
              </a:rPr>
              <a:t> a </a:t>
            </a:r>
            <a:r>
              <a:rPr lang="en-US" sz="3200" dirty="0" err="1">
                <a:solidFill>
                  <a:schemeClr val="tx1"/>
                </a:solidFill>
                <a:latin typeface="Montserrat"/>
                <a:ea typeface="MS Mincho"/>
              </a:rPr>
              <a:t>probléma</a:t>
            </a:r>
            <a:r>
              <a:rPr lang="en-US" sz="32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Montserrat"/>
                <a:ea typeface="MS Mincho"/>
              </a:rPr>
              <a:t>megoldására</a:t>
            </a:r>
            <a:r>
              <a:rPr lang="en-US" sz="3200" dirty="0">
                <a:solidFill>
                  <a:schemeClr val="tx1"/>
                </a:solidFill>
                <a:latin typeface="Montserrat"/>
                <a:ea typeface="MS Mincho"/>
              </a:rPr>
              <a:t>.</a:t>
            </a:r>
            <a:endParaRPr lang="hu-HU" sz="3200" dirty="0">
              <a:solidFill>
                <a:schemeClr val="tx1"/>
              </a:solidFill>
              <a:latin typeface="Montserrat"/>
              <a:ea typeface="MS Mincho"/>
            </a:endParaRPr>
          </a:p>
          <a:p>
            <a:pPr marL="914400" lvl="1" indent="-4572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3200" dirty="0" err="1">
                <a:solidFill>
                  <a:schemeClr val="tx1"/>
                </a:solidFill>
                <a:latin typeface="Montserrat"/>
                <a:ea typeface="MS Mincho"/>
              </a:rPr>
              <a:t>Legyél</a:t>
            </a:r>
            <a:r>
              <a:rPr lang="en-US" sz="32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Montserrat"/>
                <a:ea typeface="MS Mincho"/>
              </a:rPr>
              <a:t>kreatív</a:t>
            </a:r>
            <a:r>
              <a:rPr lang="en-US" sz="3200" dirty="0">
                <a:solidFill>
                  <a:schemeClr val="tx1"/>
                </a:solidFill>
                <a:latin typeface="Montserrat"/>
                <a:ea typeface="MS Mincho"/>
              </a:rPr>
              <a:t>; </a:t>
            </a:r>
            <a:r>
              <a:rPr lang="en-US" sz="3200" dirty="0" err="1">
                <a:solidFill>
                  <a:schemeClr val="tx1"/>
                </a:solidFill>
                <a:latin typeface="Montserrat"/>
                <a:ea typeface="MS Mincho"/>
              </a:rPr>
              <a:t>ebben</a:t>
            </a:r>
            <a:r>
              <a:rPr lang="en-US" sz="32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Montserrat"/>
                <a:ea typeface="MS Mincho"/>
              </a:rPr>
              <a:t>az</a:t>
            </a:r>
            <a:r>
              <a:rPr lang="en-US" sz="32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Montserrat"/>
                <a:ea typeface="MS Mincho"/>
              </a:rPr>
              <a:t>esetben</a:t>
            </a:r>
            <a:r>
              <a:rPr lang="en-US" sz="3200" dirty="0">
                <a:solidFill>
                  <a:schemeClr val="tx1"/>
                </a:solidFill>
                <a:latin typeface="Montserrat"/>
                <a:ea typeface="MS Mincho"/>
              </a:rPr>
              <a:t> a </a:t>
            </a:r>
            <a:r>
              <a:rPr lang="en-US" sz="3200" dirty="0" err="1">
                <a:solidFill>
                  <a:schemeClr val="tx1"/>
                </a:solidFill>
                <a:latin typeface="Montserrat"/>
                <a:ea typeface="MS Mincho"/>
              </a:rPr>
              <a:t>mennyiség</a:t>
            </a:r>
            <a:r>
              <a:rPr lang="en-US" sz="32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Montserrat"/>
                <a:ea typeface="MS Mincho"/>
              </a:rPr>
              <a:t>fontosabb</a:t>
            </a:r>
            <a:r>
              <a:rPr lang="en-US" sz="3200" dirty="0">
                <a:solidFill>
                  <a:schemeClr val="tx1"/>
                </a:solidFill>
                <a:latin typeface="Montserrat"/>
                <a:ea typeface="MS Mincho"/>
              </a:rPr>
              <a:t>, mint a </a:t>
            </a:r>
            <a:r>
              <a:rPr lang="en-US" sz="3200" dirty="0" err="1">
                <a:solidFill>
                  <a:schemeClr val="tx1"/>
                </a:solidFill>
                <a:latin typeface="Montserrat"/>
                <a:ea typeface="MS Mincho"/>
              </a:rPr>
              <a:t>minőség</a:t>
            </a:r>
            <a:r>
              <a:rPr lang="en-US" sz="3200" dirty="0">
                <a:solidFill>
                  <a:schemeClr val="tx1"/>
                </a:solidFill>
                <a:latin typeface="Montserrat"/>
                <a:ea typeface="MS Mincho"/>
              </a:rPr>
              <a:t>!</a:t>
            </a:r>
            <a:endParaRPr lang="fi-FI" sz="3200" dirty="0">
              <a:solidFill>
                <a:schemeClr val="tx1"/>
              </a:solidFill>
              <a:latin typeface="Montserrat"/>
              <a:ea typeface="MS Mincho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F1A7B3-CD4A-3D9F-ED39-8A90B57203FC}"/>
              </a:ext>
            </a:extLst>
          </p:cNvPr>
          <p:cNvSpPr txBox="1"/>
          <p:nvPr/>
        </p:nvSpPr>
        <p:spPr>
          <a:xfrm>
            <a:off x="11325226" y="7659924"/>
            <a:ext cx="4914900" cy="66582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457200" lvl="1">
              <a:lnSpc>
                <a:spcPct val="150000"/>
              </a:lnSpc>
              <a:spcAft>
                <a:spcPts val="600"/>
              </a:spcAft>
            </a:pPr>
            <a:r>
              <a:rPr lang="en-US" sz="2800" dirty="0" err="1">
                <a:sym typeface="Montserrat"/>
              </a:rPr>
              <a:t>Koncepciók</a:t>
            </a:r>
            <a:r>
              <a:rPr lang="en-US" sz="2800" dirty="0">
                <a:sym typeface="Montserrat"/>
              </a:rPr>
              <a:t> </a:t>
            </a:r>
            <a:r>
              <a:rPr lang="en-US" sz="2800" dirty="0" err="1">
                <a:sym typeface="Montserrat"/>
              </a:rPr>
              <a:t>létrehozása</a:t>
            </a:r>
            <a:endParaRPr lang="hu-HU" dirty="0" err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6316E8-8CEE-55D6-6BF3-3A314DC776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839778" y="402038"/>
            <a:ext cx="7302129" cy="2825789"/>
          </a:xfrm>
          <a:prstGeom prst="rect">
            <a:avLst/>
          </a:prstGeom>
        </p:spPr>
      </p:pic>
      <p:sp>
        <p:nvSpPr>
          <p:cNvPr id="266" name="Google Shape;266;p11"/>
          <p:cNvSpPr txBox="1"/>
          <p:nvPr/>
        </p:nvSpPr>
        <p:spPr>
          <a:xfrm>
            <a:off x="1924049" y="1363863"/>
            <a:ext cx="7295377" cy="1440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500" i="0" u="none" strike="noStrike" cap="none" dirty="0">
                <a:solidFill>
                  <a:srgbClr val="000000"/>
                </a:solidFill>
                <a:latin typeface="Impact" panose="020B0806030902050204" pitchFamily="34" charset="0"/>
                <a:ea typeface="Montserrat"/>
                <a:cs typeface="Montserrat"/>
                <a:sym typeface="Montserrat"/>
              </a:rPr>
              <a:t>BRAINSTORMING</a:t>
            </a:r>
            <a:r>
              <a:rPr lang="en-US" sz="6500" b="1" i="0" u="none" strike="noStrike" cap="none" dirty="0">
                <a:solidFill>
                  <a:srgbClr val="000000"/>
                </a:solidFill>
                <a:latin typeface="Norwester" pitchFamily="2" charset="0"/>
                <a:ea typeface="Montserrat"/>
                <a:cs typeface="Montserrat"/>
                <a:sym typeface="Montserrat"/>
              </a:rPr>
              <a:t> </a:t>
            </a:r>
            <a:endParaRPr sz="6500" dirty="0">
              <a:latin typeface="Norwester" pitchFamily="2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95;p13">
            <a:extLst>
              <a:ext uri="{FF2B5EF4-FFF2-40B4-BE49-F238E27FC236}">
                <a16:creationId xmlns:a16="http://schemas.microsoft.com/office/drawing/2014/main" id="{D31A9455-3E19-45AC-8FB5-4416FFB04119}"/>
              </a:ext>
            </a:extLst>
          </p:cNvPr>
          <p:cNvSpPr/>
          <p:nvPr/>
        </p:nvSpPr>
        <p:spPr>
          <a:xfrm>
            <a:off x="0" y="-1"/>
            <a:ext cx="9144000" cy="10345153"/>
          </a:xfrm>
          <a:custGeom>
            <a:avLst/>
            <a:gdLst/>
            <a:ahLst/>
            <a:cxnLst/>
            <a:rect l="l" t="t" r="r" b="b"/>
            <a:pathLst>
              <a:path w="9829008" h="10793102" extrusionOk="0">
                <a:moveTo>
                  <a:pt x="0" y="0"/>
                </a:moveTo>
                <a:lnTo>
                  <a:pt x="9829008" y="0"/>
                </a:lnTo>
                <a:lnTo>
                  <a:pt x="9829008" y="10793102"/>
                </a:lnTo>
                <a:lnTo>
                  <a:pt x="0" y="10793102"/>
                </a:lnTo>
                <a:lnTo>
                  <a:pt x="0" y="0"/>
                </a:lnTo>
                <a:close/>
              </a:path>
            </a:pathLst>
          </a:custGeom>
          <a:solidFill>
            <a:srgbClr val="FAFFCA"/>
          </a:solidFill>
          <a:ln>
            <a:noFill/>
          </a:ln>
        </p:spPr>
        <p:txBody>
          <a:bodyPr/>
          <a:lstStyle/>
          <a:p>
            <a:endParaRPr lang="fi-FI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AEB74E-D22A-9F67-7E93-D38F05FC0C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503919" y="104117"/>
            <a:ext cx="8136161" cy="3811165"/>
          </a:xfrm>
          <a:prstGeom prst="rect">
            <a:avLst/>
          </a:prstGeom>
        </p:spPr>
      </p:pic>
      <p:sp>
        <p:nvSpPr>
          <p:cNvPr id="265" name="Google Shape;265;p11"/>
          <p:cNvSpPr/>
          <p:nvPr/>
        </p:nvSpPr>
        <p:spPr>
          <a:xfrm rot="1642057">
            <a:off x="8472259" y="3035699"/>
            <a:ext cx="2421201" cy="1929252"/>
          </a:xfrm>
          <a:custGeom>
            <a:avLst/>
            <a:gdLst/>
            <a:ahLst/>
            <a:cxnLst/>
            <a:rect l="l" t="t" r="r" b="b"/>
            <a:pathLst>
              <a:path w="2325951" h="1721204" extrusionOk="0">
                <a:moveTo>
                  <a:pt x="0" y="0"/>
                </a:moveTo>
                <a:lnTo>
                  <a:pt x="2325952" y="0"/>
                </a:lnTo>
                <a:lnTo>
                  <a:pt x="2325952" y="1721204"/>
                </a:lnTo>
                <a:lnTo>
                  <a:pt x="0" y="17212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fi-FI"/>
          </a:p>
        </p:txBody>
      </p:sp>
      <p:sp>
        <p:nvSpPr>
          <p:cNvPr id="266" name="Google Shape;266;p11"/>
          <p:cNvSpPr txBox="1"/>
          <p:nvPr/>
        </p:nvSpPr>
        <p:spPr>
          <a:xfrm>
            <a:off x="1863872" y="1412526"/>
            <a:ext cx="7818987" cy="3000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US" sz="6500" dirty="0">
                <a:latin typeface="Impact" panose="020B0806030902050204" pitchFamily="34" charset="0"/>
                <a:sym typeface="Montserrat"/>
              </a:rPr>
              <a:t>KONCEPTERVEZÉS</a:t>
            </a:r>
            <a:endParaRPr lang="hu-HU" dirty="0">
              <a:latin typeface="Impact" panose="020B0806030902050204" pitchFamily="34" charset="0"/>
            </a:endParaRPr>
          </a:p>
          <a:p>
            <a:r>
              <a:rPr lang="en-US" sz="6500" dirty="0">
                <a:latin typeface="Impact" panose="020B0806030902050204" pitchFamily="34" charset="0"/>
                <a:sym typeface="Montserrat"/>
              </a:rPr>
              <a:t>ÉS MODELLEZÉS</a:t>
            </a:r>
            <a:endParaRPr lang="en-US" sz="6500" dirty="0">
              <a:latin typeface="Impact" panose="020B0806030902050204" pitchFamily="34" charset="0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6500" dirty="0">
              <a:latin typeface="Norwester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6AE2B3-ACDA-5869-B414-5195AE2E0EFF}"/>
              </a:ext>
            </a:extLst>
          </p:cNvPr>
          <p:cNvSpPr txBox="1"/>
          <p:nvPr/>
        </p:nvSpPr>
        <p:spPr>
          <a:xfrm>
            <a:off x="345331" y="4530228"/>
            <a:ext cx="7818987" cy="461575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7429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Csoportosítsd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az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előző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szakaszban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felvázolt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ötleteidet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relevancia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és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hasonlóság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alapján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(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például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különböző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színekkel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).</a:t>
            </a:r>
          </a:p>
          <a:p>
            <a:pPr marL="7429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Határozd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meg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és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írd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le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minden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ötlet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előnyeit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és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hátrányait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annak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életképességének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értékelése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érdekében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.. </a:t>
            </a:r>
          </a:p>
          <a:p>
            <a:pPr marL="7429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Válaszd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ki a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legígéretesebb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ötletet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Ez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lesz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a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prototípusod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alapja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.</a:t>
            </a:r>
            <a:endParaRPr lang="fi-FI" sz="2400" dirty="0">
              <a:solidFill>
                <a:schemeClr val="tx1"/>
              </a:solidFill>
              <a:latin typeface="Montserrat"/>
              <a:ea typeface="MS Mincho"/>
            </a:endParaRPr>
          </a:p>
        </p:txBody>
      </p:sp>
      <p:sp>
        <p:nvSpPr>
          <p:cNvPr id="5" name="Google Shape;264;p11">
            <a:extLst>
              <a:ext uri="{FF2B5EF4-FFF2-40B4-BE49-F238E27FC236}">
                <a16:creationId xmlns:a16="http://schemas.microsoft.com/office/drawing/2014/main" id="{BEC40B04-FD0B-FABF-6EAA-356E254A6E2C}"/>
              </a:ext>
            </a:extLst>
          </p:cNvPr>
          <p:cNvSpPr/>
          <p:nvPr/>
        </p:nvSpPr>
        <p:spPr>
          <a:xfrm>
            <a:off x="11201401" y="2242862"/>
            <a:ext cx="5162550" cy="4967786"/>
          </a:xfrm>
          <a:custGeom>
            <a:avLst/>
            <a:gdLst/>
            <a:ahLst/>
            <a:cxnLst/>
            <a:rect l="l" t="t" r="r" b="b"/>
            <a:pathLst>
              <a:path w="4262034" h="4114800" extrusionOk="0">
                <a:moveTo>
                  <a:pt x="0" y="0"/>
                </a:moveTo>
                <a:lnTo>
                  <a:pt x="4262034" y="0"/>
                </a:lnTo>
                <a:lnTo>
                  <a:pt x="426203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fi-FI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C0DB86-5BD4-FD1E-B221-16CEF80FD24B}"/>
              </a:ext>
            </a:extLst>
          </p:cNvPr>
          <p:cNvSpPr txBox="1"/>
          <p:nvPr/>
        </p:nvSpPr>
        <p:spPr>
          <a:xfrm>
            <a:off x="9327084" y="7708712"/>
            <a:ext cx="8086724" cy="58387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457200" algn="ctr">
              <a:lnSpc>
                <a:spcPct val="150000"/>
              </a:lnSpc>
              <a:spcAft>
                <a:spcPts val="600"/>
              </a:spcAft>
            </a:pPr>
            <a:r>
              <a:rPr lang="en-US" sz="2400" b="1" dirty="0" err="1">
                <a:solidFill>
                  <a:schemeClr val="tx1"/>
                </a:solidFill>
                <a:latin typeface="Montserrat"/>
                <a:sym typeface="Montserrat"/>
              </a:rPr>
              <a:t>Ötletfejlesztés</a:t>
            </a:r>
            <a:r>
              <a:rPr lang="en-US" sz="2400" b="1" dirty="0">
                <a:solidFill>
                  <a:schemeClr val="tx1"/>
                </a:solidFill>
                <a:latin typeface="Montserrat"/>
                <a:sym typeface="Montserrat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Montserrat"/>
                <a:sym typeface="Montserrat"/>
              </a:rPr>
              <a:t>és</a:t>
            </a:r>
            <a:r>
              <a:rPr lang="en-US" sz="2400" b="1" dirty="0">
                <a:solidFill>
                  <a:schemeClr val="tx1"/>
                </a:solidFill>
                <a:latin typeface="Montserrat"/>
                <a:sym typeface="Montserrat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Montserrat"/>
                <a:sym typeface="Montserrat"/>
              </a:rPr>
              <a:t>prototípus</a:t>
            </a:r>
            <a:r>
              <a:rPr lang="en-US" sz="2400" b="1" dirty="0">
                <a:solidFill>
                  <a:schemeClr val="tx1"/>
                </a:solidFill>
                <a:latin typeface="Montserrat"/>
                <a:sym typeface="Montserrat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Montserrat"/>
                <a:sym typeface="Montserrat"/>
              </a:rPr>
              <a:t>kiválasztása</a:t>
            </a:r>
            <a:endParaRPr lang="en-US" sz="2400" b="1" dirty="0" err="1">
              <a:solidFill>
                <a:schemeClr val="tx1"/>
              </a:solidFill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40139797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95;p13">
            <a:extLst>
              <a:ext uri="{FF2B5EF4-FFF2-40B4-BE49-F238E27FC236}">
                <a16:creationId xmlns:a16="http://schemas.microsoft.com/office/drawing/2014/main" id="{D31A9455-3E19-45AC-8FB5-4416FFB04119}"/>
              </a:ext>
            </a:extLst>
          </p:cNvPr>
          <p:cNvSpPr/>
          <p:nvPr/>
        </p:nvSpPr>
        <p:spPr>
          <a:xfrm>
            <a:off x="0" y="-1"/>
            <a:ext cx="9144000" cy="10345153"/>
          </a:xfrm>
          <a:custGeom>
            <a:avLst/>
            <a:gdLst/>
            <a:ahLst/>
            <a:cxnLst/>
            <a:rect l="l" t="t" r="r" b="b"/>
            <a:pathLst>
              <a:path w="9829008" h="10793102" extrusionOk="0">
                <a:moveTo>
                  <a:pt x="0" y="0"/>
                </a:moveTo>
                <a:lnTo>
                  <a:pt x="9829008" y="0"/>
                </a:lnTo>
                <a:lnTo>
                  <a:pt x="9829008" y="10793102"/>
                </a:lnTo>
                <a:lnTo>
                  <a:pt x="0" y="10793102"/>
                </a:lnTo>
                <a:lnTo>
                  <a:pt x="0" y="0"/>
                </a:lnTo>
                <a:close/>
              </a:path>
            </a:pathLst>
          </a:custGeom>
          <a:solidFill>
            <a:srgbClr val="FAFFCA"/>
          </a:solidFill>
          <a:ln>
            <a:noFill/>
          </a:ln>
        </p:spPr>
        <p:txBody>
          <a:bodyPr/>
          <a:lstStyle/>
          <a:p>
            <a:endParaRPr lang="fi-FI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1101C0-9014-85C6-76B1-D5089BCA7C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 flipH="1" flipV="1">
            <a:off x="778186" y="1628775"/>
            <a:ext cx="7302129" cy="3286125"/>
          </a:xfrm>
          <a:prstGeom prst="rect">
            <a:avLst/>
          </a:prstGeom>
        </p:spPr>
      </p:pic>
      <p:sp>
        <p:nvSpPr>
          <p:cNvPr id="266" name="Google Shape;266;p11"/>
          <p:cNvSpPr txBox="1"/>
          <p:nvPr/>
        </p:nvSpPr>
        <p:spPr>
          <a:xfrm>
            <a:off x="590940" y="2233245"/>
            <a:ext cx="7676619" cy="1595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dirty="0">
                <a:latin typeface="Impact" panose="020B0806030902050204" pitchFamily="34" charset="0"/>
                <a:sym typeface="Montserrat"/>
              </a:rPr>
              <a:t>VISSZAJELZÉS</a:t>
            </a:r>
            <a:endParaRPr lang="hu-HU" sz="7200" dirty="0">
              <a:latin typeface="Impact" panose="020B0806030902050204" pitchFamily="34" charset="0"/>
            </a:endParaRPr>
          </a:p>
        </p:txBody>
      </p:sp>
      <p:sp>
        <p:nvSpPr>
          <p:cNvPr id="270" name="Google Shape;270;p11"/>
          <p:cNvSpPr txBox="1"/>
          <p:nvPr/>
        </p:nvSpPr>
        <p:spPr>
          <a:xfrm>
            <a:off x="9945699" y="3114447"/>
            <a:ext cx="7484585" cy="4601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742950" lvl="1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err="1">
                <a:latin typeface="Montserrat"/>
                <a:ea typeface="MS Mincho"/>
              </a:rPr>
              <a:t>Hozz</a:t>
            </a:r>
            <a:r>
              <a:rPr lang="en-US" sz="2800" dirty="0">
                <a:latin typeface="Montserrat"/>
                <a:ea typeface="MS Mincho"/>
              </a:rPr>
              <a:t> </a:t>
            </a:r>
            <a:r>
              <a:rPr lang="en-US" sz="2800" err="1">
                <a:latin typeface="Montserrat"/>
                <a:ea typeface="MS Mincho"/>
              </a:rPr>
              <a:t>létre</a:t>
            </a:r>
            <a:r>
              <a:rPr lang="en-US" sz="2800" dirty="0">
                <a:latin typeface="Montserrat"/>
                <a:ea typeface="MS Mincho"/>
              </a:rPr>
              <a:t> </a:t>
            </a:r>
            <a:r>
              <a:rPr lang="en-US" sz="2800" err="1">
                <a:latin typeface="Montserrat"/>
                <a:ea typeface="MS Mincho"/>
              </a:rPr>
              <a:t>egy</a:t>
            </a:r>
            <a:r>
              <a:rPr lang="en-US" sz="2800" dirty="0">
                <a:latin typeface="Montserrat"/>
                <a:ea typeface="MS Mincho"/>
              </a:rPr>
              <a:t> </a:t>
            </a:r>
            <a:r>
              <a:rPr lang="en-US" sz="2800" err="1">
                <a:latin typeface="Montserrat"/>
                <a:ea typeface="MS Mincho"/>
              </a:rPr>
              <a:t>visszajelzési</a:t>
            </a:r>
            <a:r>
              <a:rPr lang="en-US" sz="2800" dirty="0">
                <a:latin typeface="Montserrat"/>
                <a:ea typeface="MS Mincho"/>
              </a:rPr>
              <a:t> </a:t>
            </a:r>
            <a:r>
              <a:rPr lang="en-US" sz="2800" err="1">
                <a:latin typeface="Montserrat"/>
                <a:ea typeface="MS Mincho"/>
              </a:rPr>
              <a:t>kört</a:t>
            </a:r>
            <a:r>
              <a:rPr lang="en-US" sz="2800" dirty="0">
                <a:latin typeface="Montserrat"/>
                <a:ea typeface="MS Mincho"/>
              </a:rPr>
              <a:t>, </a:t>
            </a:r>
            <a:r>
              <a:rPr lang="en-US" sz="2800" err="1">
                <a:latin typeface="Montserrat"/>
                <a:ea typeface="MS Mincho"/>
              </a:rPr>
              <a:t>amely</a:t>
            </a:r>
            <a:r>
              <a:rPr lang="en-US" sz="2800" dirty="0">
                <a:latin typeface="Montserrat"/>
                <a:ea typeface="MS Mincho"/>
              </a:rPr>
              <a:t> </a:t>
            </a:r>
            <a:r>
              <a:rPr lang="en-US" sz="2800" err="1">
                <a:latin typeface="Montserrat"/>
                <a:ea typeface="MS Mincho"/>
              </a:rPr>
              <a:t>lehetővé</a:t>
            </a:r>
            <a:r>
              <a:rPr lang="en-US" sz="2800" dirty="0">
                <a:latin typeface="Montserrat"/>
                <a:ea typeface="MS Mincho"/>
              </a:rPr>
              <a:t> </a:t>
            </a:r>
            <a:r>
              <a:rPr lang="en-US" sz="2800" err="1">
                <a:latin typeface="Montserrat"/>
                <a:ea typeface="MS Mincho"/>
              </a:rPr>
              <a:t>teszi</a:t>
            </a:r>
            <a:r>
              <a:rPr lang="en-US" sz="2800" dirty="0">
                <a:latin typeface="Montserrat"/>
                <a:ea typeface="MS Mincho"/>
              </a:rPr>
              <a:t> a </a:t>
            </a:r>
            <a:r>
              <a:rPr lang="en-US" sz="2800" err="1">
                <a:latin typeface="Montserrat"/>
                <a:ea typeface="MS Mincho"/>
              </a:rPr>
              <a:t>csapattagok</a:t>
            </a:r>
            <a:r>
              <a:rPr lang="en-US" sz="2800" dirty="0">
                <a:latin typeface="Montserrat"/>
                <a:ea typeface="MS Mincho"/>
              </a:rPr>
              <a:t>, </a:t>
            </a:r>
            <a:r>
              <a:rPr lang="en-US" sz="2800" err="1">
                <a:latin typeface="Montserrat"/>
                <a:ea typeface="MS Mincho"/>
              </a:rPr>
              <a:t>érintettek</a:t>
            </a:r>
            <a:r>
              <a:rPr lang="en-US" sz="2800" dirty="0">
                <a:latin typeface="Montserrat"/>
                <a:ea typeface="MS Mincho"/>
              </a:rPr>
              <a:t> </a:t>
            </a:r>
            <a:r>
              <a:rPr lang="en-US" sz="2800" err="1">
                <a:latin typeface="Montserrat"/>
                <a:ea typeface="MS Mincho"/>
              </a:rPr>
              <a:t>és</a:t>
            </a:r>
            <a:r>
              <a:rPr lang="en-US" sz="2800" dirty="0">
                <a:latin typeface="Montserrat"/>
                <a:ea typeface="MS Mincho"/>
              </a:rPr>
              <a:t> </a:t>
            </a:r>
            <a:r>
              <a:rPr lang="en-US" sz="2800" err="1">
                <a:latin typeface="Montserrat"/>
                <a:ea typeface="MS Mincho"/>
              </a:rPr>
              <a:t>leendő</a:t>
            </a:r>
            <a:r>
              <a:rPr lang="en-US" sz="2800" dirty="0">
                <a:latin typeface="Montserrat"/>
                <a:ea typeface="MS Mincho"/>
              </a:rPr>
              <a:t> </a:t>
            </a:r>
            <a:r>
              <a:rPr lang="en-US" sz="2800" err="1">
                <a:latin typeface="Montserrat"/>
                <a:ea typeface="MS Mincho"/>
              </a:rPr>
              <a:t>felhasználók</a:t>
            </a:r>
            <a:r>
              <a:rPr lang="en-US" sz="2800" dirty="0">
                <a:latin typeface="Montserrat"/>
                <a:ea typeface="MS Mincho"/>
              </a:rPr>
              <a:t> </a:t>
            </a:r>
            <a:r>
              <a:rPr lang="en-US" sz="2800" err="1">
                <a:latin typeface="Montserrat"/>
                <a:ea typeface="MS Mincho"/>
              </a:rPr>
              <a:t>véleményének</a:t>
            </a:r>
            <a:r>
              <a:rPr lang="en-US" sz="2800" dirty="0">
                <a:latin typeface="Montserrat"/>
                <a:ea typeface="MS Mincho"/>
              </a:rPr>
              <a:t> </a:t>
            </a:r>
            <a:r>
              <a:rPr lang="en-US" sz="2800" err="1">
                <a:latin typeface="Montserrat"/>
                <a:ea typeface="MS Mincho"/>
              </a:rPr>
              <a:t>összegyűjtését</a:t>
            </a:r>
            <a:r>
              <a:rPr lang="en-US" sz="2800" dirty="0">
                <a:latin typeface="Montserrat"/>
                <a:ea typeface="MS Mincho"/>
              </a:rPr>
              <a:t>, </a:t>
            </a:r>
            <a:r>
              <a:rPr lang="en-US" sz="2800" err="1">
                <a:latin typeface="Montserrat"/>
                <a:ea typeface="MS Mincho"/>
              </a:rPr>
              <a:t>hogy</a:t>
            </a:r>
            <a:r>
              <a:rPr lang="en-US" sz="2800" dirty="0">
                <a:latin typeface="Montserrat"/>
                <a:ea typeface="MS Mincho"/>
              </a:rPr>
              <a:t> </a:t>
            </a:r>
            <a:r>
              <a:rPr lang="en-US" sz="2800" err="1">
                <a:latin typeface="Montserrat"/>
                <a:ea typeface="MS Mincho"/>
              </a:rPr>
              <a:t>biztosítsd</a:t>
            </a:r>
            <a:r>
              <a:rPr lang="en-US" sz="2800" dirty="0">
                <a:latin typeface="Montserrat"/>
                <a:ea typeface="MS Mincho"/>
              </a:rPr>
              <a:t>: a </a:t>
            </a:r>
            <a:r>
              <a:rPr lang="en-US" sz="2800" err="1">
                <a:latin typeface="Montserrat"/>
                <a:ea typeface="MS Mincho"/>
              </a:rPr>
              <a:t>javasolt</a:t>
            </a:r>
            <a:r>
              <a:rPr lang="en-US" sz="2800" dirty="0">
                <a:latin typeface="Montserrat"/>
                <a:ea typeface="MS Mincho"/>
              </a:rPr>
              <a:t> </a:t>
            </a:r>
            <a:r>
              <a:rPr lang="en-US" sz="2800" err="1">
                <a:latin typeface="Montserrat"/>
                <a:ea typeface="MS Mincho"/>
              </a:rPr>
              <a:t>ötletek</a:t>
            </a:r>
            <a:r>
              <a:rPr lang="en-US" sz="2800" dirty="0">
                <a:latin typeface="Montserrat"/>
                <a:ea typeface="MS Mincho"/>
              </a:rPr>
              <a:t> </a:t>
            </a:r>
            <a:r>
              <a:rPr lang="en-US" sz="2800" err="1">
                <a:latin typeface="Montserrat"/>
                <a:ea typeface="MS Mincho"/>
              </a:rPr>
              <a:t>valóban</a:t>
            </a:r>
            <a:r>
              <a:rPr lang="en-US" sz="2800" dirty="0">
                <a:latin typeface="Montserrat"/>
                <a:ea typeface="MS Mincho"/>
              </a:rPr>
              <a:t> </a:t>
            </a:r>
            <a:r>
              <a:rPr lang="en-US" sz="2800" err="1">
                <a:latin typeface="Montserrat"/>
                <a:ea typeface="MS Mincho"/>
              </a:rPr>
              <a:t>megfelelnek</a:t>
            </a:r>
            <a:r>
              <a:rPr lang="en-US" sz="2800" dirty="0">
                <a:latin typeface="Montserrat"/>
                <a:ea typeface="MS Mincho"/>
              </a:rPr>
              <a:t> a </a:t>
            </a:r>
            <a:r>
              <a:rPr lang="en-US" sz="2800" dirty="0" err="1">
                <a:latin typeface="Montserrat"/>
                <a:ea typeface="MS Mincho"/>
              </a:rPr>
              <a:t>közösség</a:t>
            </a:r>
            <a:r>
              <a:rPr lang="en-US" sz="2800" dirty="0">
                <a:latin typeface="Montserrat"/>
                <a:ea typeface="MS Mincho"/>
              </a:rPr>
              <a:t> </a:t>
            </a:r>
            <a:r>
              <a:rPr lang="en-US" sz="2800" dirty="0" err="1">
                <a:latin typeface="Montserrat"/>
                <a:ea typeface="MS Mincho"/>
              </a:rPr>
              <a:t>szükségleteinek</a:t>
            </a:r>
            <a:r>
              <a:rPr lang="en-US" sz="2800" dirty="0">
                <a:latin typeface="Montserrat"/>
                <a:ea typeface="MS Mincho"/>
              </a:rPr>
              <a:t>.</a:t>
            </a:r>
          </a:p>
        </p:txBody>
      </p:sp>
      <p:pic>
        <p:nvPicPr>
          <p:cNvPr id="4" name="Picture 3" descr="A cartoon of a person on a skateboard&#10;&#10;Description automatically generated">
            <a:extLst>
              <a:ext uri="{FF2B5EF4-FFF2-40B4-BE49-F238E27FC236}">
                <a16:creationId xmlns:a16="http://schemas.microsoft.com/office/drawing/2014/main" id="{A0498BE2-8D64-4812-B029-98A16185EF1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8" t="32766" r="10229" b="7943"/>
          <a:stretch/>
        </p:blipFill>
        <p:spPr>
          <a:xfrm>
            <a:off x="3252448" y="3716718"/>
            <a:ext cx="3697969" cy="662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7204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95;p13">
            <a:extLst>
              <a:ext uri="{FF2B5EF4-FFF2-40B4-BE49-F238E27FC236}">
                <a16:creationId xmlns:a16="http://schemas.microsoft.com/office/drawing/2014/main" id="{3A67C1AF-4E9B-1782-264D-2201E6E7BCDB}"/>
              </a:ext>
            </a:extLst>
          </p:cNvPr>
          <p:cNvSpPr/>
          <p:nvPr/>
        </p:nvSpPr>
        <p:spPr>
          <a:xfrm>
            <a:off x="-229041" y="-688452"/>
            <a:ext cx="18746079" cy="11133220"/>
          </a:xfrm>
          <a:custGeom>
            <a:avLst/>
            <a:gdLst/>
            <a:ahLst/>
            <a:cxnLst/>
            <a:rect l="l" t="t" r="r" b="b"/>
            <a:pathLst>
              <a:path w="9829008" h="10793102" extrusionOk="0">
                <a:moveTo>
                  <a:pt x="0" y="0"/>
                </a:moveTo>
                <a:lnTo>
                  <a:pt x="9829008" y="0"/>
                </a:lnTo>
                <a:lnTo>
                  <a:pt x="9829008" y="10793102"/>
                </a:lnTo>
                <a:lnTo>
                  <a:pt x="0" y="10793102"/>
                </a:lnTo>
                <a:lnTo>
                  <a:pt x="0" y="0"/>
                </a:lnTo>
                <a:close/>
              </a:path>
            </a:pathLst>
          </a:custGeom>
          <a:solidFill>
            <a:srgbClr val="FAFFCA"/>
          </a:solidFill>
          <a:ln>
            <a:noFill/>
          </a:ln>
        </p:spPr>
        <p:txBody>
          <a:bodyPr/>
          <a:lstStyle/>
          <a:p>
            <a:endParaRPr lang="fi-FI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E9E8B7-9941-AECE-28F6-50C4E12603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5195" y="2364769"/>
            <a:ext cx="13211188" cy="5768923"/>
          </a:xfrm>
          <a:prstGeom prst="rect">
            <a:avLst/>
          </a:prstGeom>
        </p:spPr>
      </p:pic>
      <p:pic>
        <p:nvPicPr>
          <p:cNvPr id="5" name="Picture 4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A7791595-E1B0-D102-80D7-3D634DBCD5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438" y="8606711"/>
            <a:ext cx="14278130" cy="2186124"/>
          </a:xfrm>
          <a:prstGeom prst="rect">
            <a:avLst/>
          </a:prstGeom>
        </p:spPr>
      </p:pic>
      <p:sp>
        <p:nvSpPr>
          <p:cNvPr id="227" name="Google Shape;227;p9"/>
          <p:cNvSpPr txBox="1"/>
          <p:nvPr/>
        </p:nvSpPr>
        <p:spPr>
          <a:xfrm>
            <a:off x="1643438" y="3296840"/>
            <a:ext cx="14874078" cy="3693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en-US" sz="8000" dirty="0">
                <a:solidFill>
                  <a:schemeClr val="bg1"/>
                </a:solidFill>
                <a:latin typeface="Impact" panose="020B0806030902050204" pitchFamily="34" charset="0"/>
                <a:ea typeface="Montserrat"/>
                <a:cs typeface="Montserrat"/>
                <a:sym typeface="Montserrat"/>
              </a:rPr>
              <a:t>3. LÉPÉS: </a:t>
            </a:r>
            <a:endParaRPr lang="en-US" sz="8000" i="0" u="none" strike="noStrike" cap="none" dirty="0">
              <a:solidFill>
                <a:schemeClr val="bg1"/>
              </a:solidFill>
              <a:latin typeface="Impact" panose="020B0806030902050204" pitchFamily="34" charset="0"/>
              <a:ea typeface="Montserrat"/>
              <a:cs typeface="Montserrat"/>
              <a:sym typeface="Montserrat"/>
            </a:endParaRPr>
          </a:p>
          <a:p>
            <a:pPr algn="ctr"/>
            <a:r>
              <a:rPr lang="en-US" sz="8000" dirty="0">
                <a:solidFill>
                  <a:schemeClr val="bg1"/>
                </a:solidFill>
                <a:latin typeface="Impact" panose="020B0806030902050204" pitchFamily="34" charset="0"/>
              </a:rPr>
              <a:t>TERVEZÉS ÉS TESZTEIES </a:t>
            </a:r>
          </a:p>
          <a:p>
            <a:pPr algn="ctr"/>
            <a:endParaRPr lang="en-US" sz="8000" dirty="0" err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8780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95;p13">
            <a:extLst>
              <a:ext uri="{FF2B5EF4-FFF2-40B4-BE49-F238E27FC236}">
                <a16:creationId xmlns:a16="http://schemas.microsoft.com/office/drawing/2014/main" id="{BFE0FCB7-2234-FFF3-17BD-341A94607238}"/>
              </a:ext>
            </a:extLst>
          </p:cNvPr>
          <p:cNvSpPr/>
          <p:nvPr/>
        </p:nvSpPr>
        <p:spPr>
          <a:xfrm>
            <a:off x="0" y="0"/>
            <a:ext cx="9204938" cy="10287000"/>
          </a:xfrm>
          <a:custGeom>
            <a:avLst/>
            <a:gdLst/>
            <a:ahLst/>
            <a:cxnLst/>
            <a:rect l="l" t="t" r="r" b="b"/>
            <a:pathLst>
              <a:path w="9829008" h="10793102" extrusionOk="0">
                <a:moveTo>
                  <a:pt x="0" y="0"/>
                </a:moveTo>
                <a:lnTo>
                  <a:pt x="9829008" y="0"/>
                </a:lnTo>
                <a:lnTo>
                  <a:pt x="9829008" y="10793102"/>
                </a:lnTo>
                <a:lnTo>
                  <a:pt x="0" y="10793102"/>
                </a:lnTo>
                <a:lnTo>
                  <a:pt x="0" y="0"/>
                </a:lnTo>
                <a:close/>
              </a:path>
            </a:pathLst>
          </a:custGeom>
          <a:solidFill>
            <a:srgbClr val="FAFFCA"/>
          </a:solidFill>
          <a:ln>
            <a:noFill/>
          </a:ln>
        </p:spPr>
        <p:txBody>
          <a:bodyPr/>
          <a:lstStyle/>
          <a:p>
            <a:endParaRPr lang="fi-FI"/>
          </a:p>
        </p:txBody>
      </p:sp>
      <p:sp>
        <p:nvSpPr>
          <p:cNvPr id="281" name="Google Shape;281;p12"/>
          <p:cNvSpPr/>
          <p:nvPr/>
        </p:nvSpPr>
        <p:spPr>
          <a:xfrm>
            <a:off x="11002689" y="2743200"/>
            <a:ext cx="5766225" cy="5029199"/>
          </a:xfrm>
          <a:custGeom>
            <a:avLst/>
            <a:gdLst/>
            <a:ahLst/>
            <a:cxnLst/>
            <a:rect l="l" t="t" r="r" b="b"/>
            <a:pathLst>
              <a:path w="5744921" h="4114800" extrusionOk="0">
                <a:moveTo>
                  <a:pt x="0" y="0"/>
                </a:moveTo>
                <a:lnTo>
                  <a:pt x="5744922" y="0"/>
                </a:lnTo>
                <a:lnTo>
                  <a:pt x="574492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fi-FI"/>
          </a:p>
        </p:txBody>
      </p:sp>
      <p:sp>
        <p:nvSpPr>
          <p:cNvPr id="283" name="Google Shape;283;p12"/>
          <p:cNvSpPr txBox="1"/>
          <p:nvPr/>
        </p:nvSpPr>
        <p:spPr>
          <a:xfrm>
            <a:off x="971728" y="2715092"/>
            <a:ext cx="7279137" cy="7355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2900" lvl="1" indent="-342900">
              <a:lnSpc>
                <a:spcPct val="150000"/>
              </a:lnSpc>
              <a:spcAft>
                <a:spcPts val="600"/>
              </a:spcAft>
              <a:buFont typeface="Wingdings"/>
              <a:buChar char="Ø"/>
            </a:pP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Első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lépés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egy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kézzelfogható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 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ábra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készítése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 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egy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 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termékről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vagy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szolgáltatásról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.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Ehhez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ajánlatos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egy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üres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lapot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használni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. A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prototípusnak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nem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kell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tökéletesnek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lennie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;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ismétlődő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folyamatként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kell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erre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 a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pontra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tekinteni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.</a:t>
            </a:r>
          </a:p>
          <a:p>
            <a:pPr marL="342900" lvl="5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b="1" err="1">
                <a:solidFill>
                  <a:schemeClr val="tx1"/>
                </a:solidFill>
                <a:latin typeface="Montserrat"/>
              </a:rPr>
              <a:t>Első</a:t>
            </a:r>
            <a:r>
              <a:rPr lang="en-US" sz="2400" b="1">
                <a:solidFill>
                  <a:schemeClr val="tx1"/>
                </a:solidFill>
                <a:latin typeface="Montserrat"/>
              </a:rPr>
              <a:t> </a:t>
            </a:r>
            <a:r>
              <a:rPr lang="en-US" sz="2400" b="1" err="1">
                <a:solidFill>
                  <a:schemeClr val="tx1"/>
                </a:solidFill>
                <a:latin typeface="Montserrat"/>
              </a:rPr>
              <a:t>prototípus</a:t>
            </a:r>
            <a:r>
              <a:rPr lang="en-US" sz="2400" b="1">
                <a:solidFill>
                  <a:schemeClr val="tx1"/>
                </a:solidFill>
                <a:latin typeface="Montserrat"/>
              </a:rPr>
              <a:t>:</a:t>
            </a:r>
            <a:r>
              <a:rPr lang="en-US" sz="2400">
                <a:solidFill>
                  <a:schemeClr val="tx1"/>
                </a:solidFill>
                <a:latin typeface="Montserrat"/>
              </a:rPr>
              <a:t> Fontos </a:t>
            </a:r>
            <a:r>
              <a:rPr lang="en-US" sz="2400" err="1">
                <a:solidFill>
                  <a:schemeClr val="tx1"/>
                </a:solidFill>
                <a:latin typeface="Montserrat"/>
              </a:rPr>
              <a:t>meghatározni</a:t>
            </a:r>
            <a:r>
              <a:rPr lang="en-US" sz="2400">
                <a:solidFill>
                  <a:schemeClr val="tx1"/>
                </a:solidFill>
                <a:latin typeface="Montserrat"/>
              </a:rPr>
              <a:t> a </a:t>
            </a:r>
            <a:r>
              <a:rPr lang="en-US" sz="2400" err="1">
                <a:solidFill>
                  <a:schemeClr val="tx1"/>
                </a:solidFill>
                <a:latin typeface="Montserrat"/>
              </a:rPr>
              <a:t>termék</a:t>
            </a:r>
            <a:r>
              <a:rPr lang="en-US" sz="2400">
                <a:solidFill>
                  <a:schemeClr val="tx1"/>
                </a:solidFill>
                <a:latin typeface="Montserrat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Montserrat"/>
              </a:rPr>
              <a:t>vagy</a:t>
            </a:r>
            <a:r>
              <a:rPr lang="en-US" sz="2400">
                <a:solidFill>
                  <a:schemeClr val="tx1"/>
                </a:solidFill>
                <a:latin typeface="Montserrat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Montserrat"/>
              </a:rPr>
              <a:t>szolgáltatás</a:t>
            </a:r>
            <a:r>
              <a:rPr lang="en-US" sz="2400">
                <a:solidFill>
                  <a:schemeClr val="tx1"/>
                </a:solidFill>
                <a:latin typeface="Montserrat"/>
              </a:rPr>
              <a:t> </a:t>
            </a:r>
            <a:r>
              <a:rPr lang="en-US" sz="2400" err="1">
                <a:solidFill>
                  <a:schemeClr val="tx1"/>
                </a:solidFill>
                <a:latin typeface="Montserrat"/>
              </a:rPr>
              <a:t>funkcióját</a:t>
            </a:r>
            <a:r>
              <a:rPr lang="en-US" sz="2400">
                <a:solidFill>
                  <a:schemeClr val="tx1"/>
                </a:solidFill>
                <a:latin typeface="Montserrat"/>
              </a:rPr>
              <a:t>: Mi a </a:t>
            </a:r>
            <a:r>
              <a:rPr lang="en-US" sz="2400" err="1">
                <a:solidFill>
                  <a:schemeClr val="tx1"/>
                </a:solidFill>
                <a:latin typeface="Montserrat"/>
              </a:rPr>
              <a:t>célja</a:t>
            </a:r>
            <a:r>
              <a:rPr lang="en-US" sz="2400">
                <a:solidFill>
                  <a:schemeClr val="tx1"/>
                </a:solidFill>
                <a:latin typeface="Montserrat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Montserrat"/>
              </a:rPr>
              <a:t>ennek</a:t>
            </a:r>
            <a:r>
              <a:rPr lang="en-US" sz="2400">
                <a:solidFill>
                  <a:schemeClr val="tx1"/>
                </a:solidFill>
                <a:latin typeface="Montserrat"/>
              </a:rPr>
              <a:t> a </a:t>
            </a:r>
            <a:r>
              <a:rPr lang="en-US" sz="2400" err="1">
                <a:solidFill>
                  <a:schemeClr val="tx1"/>
                </a:solidFill>
                <a:latin typeface="Montserrat"/>
              </a:rPr>
              <a:t>terméknek</a:t>
            </a:r>
            <a:r>
              <a:rPr lang="en-US" sz="2400">
                <a:solidFill>
                  <a:schemeClr val="tx1"/>
                </a:solidFill>
                <a:latin typeface="Montserrat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Montserrat"/>
              </a:rPr>
              <a:t>vagy</a:t>
            </a:r>
            <a:r>
              <a:rPr lang="en-US" sz="2400">
                <a:solidFill>
                  <a:schemeClr val="tx1"/>
                </a:solidFill>
                <a:latin typeface="Montserrat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Montserrat"/>
              </a:rPr>
              <a:t>szolgáltatásnak</a:t>
            </a:r>
            <a:r>
              <a:rPr lang="en-US" sz="2400">
                <a:solidFill>
                  <a:schemeClr val="tx1"/>
                </a:solidFill>
                <a:latin typeface="Montserrat"/>
              </a:rPr>
              <a:t>? Mire </a:t>
            </a:r>
            <a:r>
              <a:rPr lang="en-US" sz="2400" err="1">
                <a:solidFill>
                  <a:schemeClr val="tx1"/>
                </a:solidFill>
                <a:latin typeface="Montserrat"/>
              </a:rPr>
              <a:t>jó</a:t>
            </a:r>
            <a:r>
              <a:rPr lang="en-US" sz="2400">
                <a:solidFill>
                  <a:schemeClr val="tx1"/>
                </a:solidFill>
                <a:latin typeface="Montserrat"/>
              </a:rPr>
              <a:t>? </a:t>
            </a:r>
            <a:r>
              <a:rPr lang="en-US" sz="2400" err="1">
                <a:solidFill>
                  <a:schemeClr val="tx1"/>
                </a:solidFill>
                <a:latin typeface="Montserrat"/>
              </a:rPr>
              <a:t>Milyen</a:t>
            </a:r>
            <a:r>
              <a:rPr lang="en-US" sz="2400">
                <a:solidFill>
                  <a:schemeClr val="tx1"/>
                </a:solidFill>
                <a:latin typeface="Montserrat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Montserrat"/>
              </a:rPr>
              <a:t>anyagra</a:t>
            </a:r>
            <a:r>
              <a:rPr lang="en-US" sz="2400">
                <a:solidFill>
                  <a:schemeClr val="tx1"/>
                </a:solidFill>
                <a:latin typeface="Montserrat"/>
              </a:rPr>
              <a:t>, </a:t>
            </a:r>
            <a:r>
              <a:rPr lang="en-US" sz="2400" err="1">
                <a:solidFill>
                  <a:schemeClr val="tx1"/>
                </a:solidFill>
                <a:latin typeface="Montserrat"/>
              </a:rPr>
              <a:t>erőforrásra</a:t>
            </a:r>
            <a:r>
              <a:rPr lang="en-US" sz="2400">
                <a:solidFill>
                  <a:schemeClr val="tx1"/>
                </a:solidFill>
                <a:latin typeface="Montserrat"/>
              </a:rPr>
              <a:t> van </a:t>
            </a:r>
            <a:r>
              <a:rPr lang="en-US" sz="2400" err="1">
                <a:solidFill>
                  <a:schemeClr val="tx1"/>
                </a:solidFill>
                <a:latin typeface="Montserrat"/>
              </a:rPr>
              <a:t>szükség</a:t>
            </a:r>
            <a:r>
              <a:rPr lang="en-US" sz="2400">
                <a:solidFill>
                  <a:schemeClr val="tx1"/>
                </a:solidFill>
                <a:latin typeface="Montserrat"/>
              </a:rPr>
              <a:t>, </a:t>
            </a:r>
            <a:r>
              <a:rPr lang="en-US" sz="2400" err="1">
                <a:solidFill>
                  <a:schemeClr val="tx1"/>
                </a:solidFill>
                <a:latin typeface="Montserrat"/>
              </a:rPr>
              <a:t>hogy</a:t>
            </a:r>
            <a:r>
              <a:rPr lang="en-US" sz="2400">
                <a:solidFill>
                  <a:schemeClr val="tx1"/>
                </a:solidFill>
                <a:latin typeface="Montserrat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Montserrat"/>
              </a:rPr>
              <a:t>elkészülhessen</a:t>
            </a:r>
            <a:r>
              <a:rPr lang="en-US" sz="2400">
                <a:solidFill>
                  <a:schemeClr val="tx1"/>
                </a:solidFill>
                <a:latin typeface="Montserrat"/>
              </a:rPr>
              <a:t>? Itt </a:t>
            </a:r>
            <a:r>
              <a:rPr lang="en-US" sz="2400" err="1">
                <a:solidFill>
                  <a:schemeClr val="tx1"/>
                </a:solidFill>
                <a:latin typeface="Montserrat"/>
              </a:rPr>
              <a:t>még</a:t>
            </a:r>
            <a:r>
              <a:rPr lang="en-US" sz="2400">
                <a:solidFill>
                  <a:schemeClr val="tx1"/>
                </a:solidFill>
                <a:latin typeface="Montserrat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Montserrat"/>
              </a:rPr>
              <a:t>nem</a:t>
            </a:r>
            <a:r>
              <a:rPr lang="en-US" sz="2400">
                <a:solidFill>
                  <a:schemeClr val="tx1"/>
                </a:solidFill>
                <a:latin typeface="Montserrat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Montserrat"/>
              </a:rPr>
              <a:t>szükséges</a:t>
            </a:r>
            <a:r>
              <a:rPr lang="en-US" sz="2400">
                <a:solidFill>
                  <a:schemeClr val="tx1"/>
                </a:solidFill>
                <a:latin typeface="Montserrat"/>
              </a:rPr>
              <a:t> </a:t>
            </a:r>
            <a:r>
              <a:rPr lang="en-US" sz="2400" err="1">
                <a:solidFill>
                  <a:schemeClr val="tx1"/>
                </a:solidFill>
                <a:latin typeface="Montserrat"/>
              </a:rPr>
              <a:t>részletekbe</a:t>
            </a:r>
            <a:r>
              <a:rPr lang="en-US" sz="2400">
                <a:solidFill>
                  <a:schemeClr val="tx1"/>
                </a:solidFill>
                <a:latin typeface="Montserrat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Montserrat"/>
              </a:rPr>
              <a:t>menően</a:t>
            </a:r>
            <a:r>
              <a:rPr lang="en-US" sz="2400">
                <a:solidFill>
                  <a:schemeClr val="tx1"/>
                </a:solidFill>
                <a:latin typeface="Montserrat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Montserrat"/>
              </a:rPr>
              <a:t>levezetni</a:t>
            </a:r>
            <a:r>
              <a:rPr lang="en-US" sz="2400">
                <a:solidFill>
                  <a:schemeClr val="tx1"/>
                </a:solidFill>
                <a:latin typeface="Montserrat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7DCE50-2244-D58A-1619-F60E0CA111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1735116" y="216048"/>
            <a:ext cx="5752359" cy="2058191"/>
          </a:xfrm>
          <a:prstGeom prst="rect">
            <a:avLst/>
          </a:prstGeom>
        </p:spPr>
      </p:pic>
      <p:sp>
        <p:nvSpPr>
          <p:cNvPr id="282" name="Google Shape;282;p12"/>
          <p:cNvSpPr txBox="1"/>
          <p:nvPr/>
        </p:nvSpPr>
        <p:spPr>
          <a:xfrm>
            <a:off x="3011685" y="759241"/>
            <a:ext cx="8674922" cy="1196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44000"/>
              </a:lnSpc>
            </a:pPr>
            <a:r>
              <a:rPr lang="en-US" sz="5400" dirty="0">
                <a:latin typeface="Impact" panose="020B0806030902050204" pitchFamily="34" charset="0"/>
                <a:sym typeface="Montserrat"/>
              </a:rPr>
              <a:t>PROTOT</a:t>
            </a:r>
            <a:r>
              <a:rPr lang="en-US" sz="5400" dirty="0">
                <a:latin typeface="Impact" panose="020B0806030902050204" pitchFamily="34" charset="0"/>
              </a:rPr>
              <a:t>Í</a:t>
            </a:r>
            <a:r>
              <a:rPr lang="en-US" sz="5400" dirty="0">
                <a:latin typeface="Impact" panose="020B0806030902050204" pitchFamily="34" charset="0"/>
                <a:sym typeface="Montserrat"/>
              </a:rPr>
              <a:t>PUS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95;p13">
            <a:extLst>
              <a:ext uri="{FF2B5EF4-FFF2-40B4-BE49-F238E27FC236}">
                <a16:creationId xmlns:a16="http://schemas.microsoft.com/office/drawing/2014/main" id="{BFE0FCB7-2234-FFF3-17BD-341A94607238}"/>
              </a:ext>
            </a:extLst>
          </p:cNvPr>
          <p:cNvSpPr/>
          <p:nvPr/>
        </p:nvSpPr>
        <p:spPr>
          <a:xfrm>
            <a:off x="0" y="0"/>
            <a:ext cx="9204938" cy="10287000"/>
          </a:xfrm>
          <a:custGeom>
            <a:avLst/>
            <a:gdLst/>
            <a:ahLst/>
            <a:cxnLst/>
            <a:rect l="l" t="t" r="r" b="b"/>
            <a:pathLst>
              <a:path w="9829008" h="10793102" extrusionOk="0">
                <a:moveTo>
                  <a:pt x="0" y="0"/>
                </a:moveTo>
                <a:lnTo>
                  <a:pt x="9829008" y="0"/>
                </a:lnTo>
                <a:lnTo>
                  <a:pt x="9829008" y="10793102"/>
                </a:lnTo>
                <a:lnTo>
                  <a:pt x="0" y="10793102"/>
                </a:lnTo>
                <a:lnTo>
                  <a:pt x="0" y="0"/>
                </a:lnTo>
                <a:close/>
              </a:path>
            </a:pathLst>
          </a:custGeom>
          <a:solidFill>
            <a:srgbClr val="FAFFCA"/>
          </a:solidFill>
          <a:ln>
            <a:noFill/>
          </a:ln>
        </p:spPr>
        <p:txBody>
          <a:bodyPr/>
          <a:lstStyle/>
          <a:p>
            <a:endParaRPr lang="fi-FI"/>
          </a:p>
        </p:txBody>
      </p:sp>
      <p:sp>
        <p:nvSpPr>
          <p:cNvPr id="281" name="Google Shape;281;p12"/>
          <p:cNvSpPr/>
          <p:nvPr/>
        </p:nvSpPr>
        <p:spPr>
          <a:xfrm>
            <a:off x="11002689" y="2743200"/>
            <a:ext cx="5766225" cy="5029199"/>
          </a:xfrm>
          <a:custGeom>
            <a:avLst/>
            <a:gdLst/>
            <a:ahLst/>
            <a:cxnLst/>
            <a:rect l="l" t="t" r="r" b="b"/>
            <a:pathLst>
              <a:path w="5744921" h="4114800" extrusionOk="0">
                <a:moveTo>
                  <a:pt x="0" y="0"/>
                </a:moveTo>
                <a:lnTo>
                  <a:pt x="5744922" y="0"/>
                </a:lnTo>
                <a:lnTo>
                  <a:pt x="574492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fi-FI"/>
          </a:p>
        </p:txBody>
      </p:sp>
      <p:sp>
        <p:nvSpPr>
          <p:cNvPr id="283" name="Google Shape;283;p12"/>
          <p:cNvSpPr txBox="1"/>
          <p:nvPr/>
        </p:nvSpPr>
        <p:spPr>
          <a:xfrm>
            <a:off x="1003205" y="2715092"/>
            <a:ext cx="7198527" cy="6801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2900" lvl="3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b="1" err="1">
                <a:solidFill>
                  <a:schemeClr val="tx1"/>
                </a:solidFill>
                <a:latin typeface="Montserrat"/>
              </a:rPr>
              <a:t>Második</a:t>
            </a:r>
            <a:r>
              <a:rPr lang="en-US" sz="2400" b="1">
                <a:solidFill>
                  <a:schemeClr val="tx1"/>
                </a:solidFill>
                <a:latin typeface="Montserrat"/>
              </a:rPr>
              <a:t> </a:t>
            </a:r>
            <a:r>
              <a:rPr lang="en-US" sz="2400" b="1" err="1">
                <a:solidFill>
                  <a:schemeClr val="tx1"/>
                </a:solidFill>
                <a:latin typeface="Montserrat"/>
              </a:rPr>
              <a:t>prototípus</a:t>
            </a:r>
            <a:r>
              <a:rPr lang="en-US" sz="2400" b="1">
                <a:solidFill>
                  <a:schemeClr val="tx1"/>
                </a:solidFill>
                <a:latin typeface="Montserrat"/>
              </a:rPr>
              <a:t>: </a:t>
            </a:r>
            <a:endParaRPr lang="en-US" sz="2400">
              <a:solidFill>
                <a:schemeClr val="tx1"/>
              </a:solidFill>
              <a:latin typeface="Montserrat"/>
            </a:endParaRPr>
          </a:p>
          <a:p>
            <a:pPr marL="342900" lvl="3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err="1">
                <a:solidFill>
                  <a:schemeClr val="tx1"/>
                </a:solidFill>
                <a:latin typeface="Montserrat"/>
              </a:rPr>
              <a:t>Először</a:t>
            </a:r>
            <a:r>
              <a:rPr lang="en-US" sz="2400">
                <a:solidFill>
                  <a:schemeClr val="tx1"/>
                </a:solidFill>
                <a:latin typeface="Montserrat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Montserrat"/>
              </a:rPr>
              <a:t>szükséges</a:t>
            </a:r>
            <a:r>
              <a:rPr lang="en-US" sz="2400">
                <a:solidFill>
                  <a:schemeClr val="tx1"/>
                </a:solidFill>
                <a:latin typeface="Montserrat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Montserrat"/>
              </a:rPr>
              <a:t>egy</a:t>
            </a:r>
            <a:r>
              <a:rPr lang="en-US" sz="2400">
                <a:solidFill>
                  <a:schemeClr val="tx1"/>
                </a:solidFill>
                <a:latin typeface="Montserrat"/>
              </a:rPr>
              <a:t> </a:t>
            </a:r>
            <a:r>
              <a:rPr lang="en-US" sz="2400" err="1">
                <a:solidFill>
                  <a:schemeClr val="tx1"/>
                </a:solidFill>
                <a:latin typeface="Montserrat"/>
              </a:rPr>
              <a:t>úgynevezett</a:t>
            </a:r>
            <a:r>
              <a:rPr lang="en-US" sz="2400">
                <a:solidFill>
                  <a:schemeClr val="tx1"/>
                </a:solidFill>
                <a:latin typeface="Montserrat"/>
              </a:rPr>
              <a:t> "</a:t>
            </a:r>
            <a:r>
              <a:rPr lang="en-US" sz="2400" err="1">
                <a:solidFill>
                  <a:schemeClr val="tx1"/>
                </a:solidFill>
                <a:latin typeface="Montserrat"/>
              </a:rPr>
              <a:t>felhasználói</a:t>
            </a:r>
            <a:r>
              <a:rPr lang="en-US" sz="2400">
                <a:solidFill>
                  <a:schemeClr val="tx1"/>
                </a:solidFill>
                <a:latin typeface="Montserrat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Montserrat"/>
              </a:rPr>
              <a:t>történet</a:t>
            </a:r>
            <a:r>
              <a:rPr lang="en-US" sz="2400">
                <a:solidFill>
                  <a:schemeClr val="tx1"/>
                </a:solidFill>
                <a:latin typeface="Montserrat"/>
              </a:rPr>
              <a:t>" </a:t>
            </a:r>
            <a:r>
              <a:rPr lang="en-US" sz="2400" err="1">
                <a:solidFill>
                  <a:schemeClr val="tx1"/>
                </a:solidFill>
                <a:latin typeface="Montserrat"/>
              </a:rPr>
              <a:t>felépítése</a:t>
            </a:r>
            <a:r>
              <a:rPr lang="en-US" sz="2400">
                <a:solidFill>
                  <a:schemeClr val="tx1"/>
                </a:solidFill>
                <a:latin typeface="Montserrat"/>
              </a:rPr>
              <a:t>. Az </a:t>
            </a:r>
            <a:r>
              <a:rPr lang="en-US" sz="2400" err="1">
                <a:solidFill>
                  <a:schemeClr val="tx1"/>
                </a:solidFill>
                <a:latin typeface="Montserrat"/>
              </a:rPr>
              <a:t>egyének</a:t>
            </a:r>
            <a:r>
              <a:rPr lang="en-US" sz="2400">
                <a:solidFill>
                  <a:schemeClr val="tx1"/>
                </a:solidFill>
                <a:latin typeface="Montserrat"/>
              </a:rPr>
              <a:t> </a:t>
            </a:r>
            <a:r>
              <a:rPr lang="en-US" sz="2400" err="1">
                <a:solidFill>
                  <a:schemeClr val="tx1"/>
                </a:solidFill>
                <a:latin typeface="Montserrat"/>
              </a:rPr>
              <a:t>szemszögéből</a:t>
            </a:r>
            <a:r>
              <a:rPr lang="en-US" sz="2400">
                <a:solidFill>
                  <a:schemeClr val="tx1"/>
                </a:solidFill>
                <a:latin typeface="Montserrat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Montserrat"/>
              </a:rPr>
              <a:t>szükséges</a:t>
            </a:r>
            <a:r>
              <a:rPr lang="en-US" sz="2400">
                <a:solidFill>
                  <a:schemeClr val="tx1"/>
                </a:solidFill>
                <a:latin typeface="Montserrat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Montserrat"/>
              </a:rPr>
              <a:t>meghatározni</a:t>
            </a:r>
            <a:r>
              <a:rPr lang="en-US" sz="2400">
                <a:solidFill>
                  <a:schemeClr val="tx1"/>
                </a:solidFill>
                <a:latin typeface="Montserrat"/>
              </a:rPr>
              <a:t>, </a:t>
            </a:r>
            <a:r>
              <a:rPr lang="en-US" sz="2400" err="1">
                <a:solidFill>
                  <a:schemeClr val="tx1"/>
                </a:solidFill>
                <a:latin typeface="Montserrat"/>
              </a:rPr>
              <a:t>hogy</a:t>
            </a:r>
            <a:r>
              <a:rPr lang="en-US" sz="2400">
                <a:solidFill>
                  <a:schemeClr val="tx1"/>
                </a:solidFill>
                <a:latin typeface="Montserrat"/>
              </a:rPr>
              <a:t> mire van </a:t>
            </a:r>
            <a:r>
              <a:rPr lang="en-US" sz="2400" err="1">
                <a:solidFill>
                  <a:schemeClr val="tx1"/>
                </a:solidFill>
                <a:latin typeface="Montserrat"/>
              </a:rPr>
              <a:t>szükségük</a:t>
            </a:r>
            <a:r>
              <a:rPr lang="en-US" sz="2400">
                <a:solidFill>
                  <a:schemeClr val="tx1"/>
                </a:solidFill>
                <a:latin typeface="Montserrat"/>
              </a:rPr>
              <a:t>, </a:t>
            </a:r>
            <a:r>
              <a:rPr lang="en-US" sz="2400" err="1">
                <a:solidFill>
                  <a:schemeClr val="tx1"/>
                </a:solidFill>
                <a:latin typeface="Montserrat"/>
              </a:rPr>
              <a:t>és</a:t>
            </a:r>
            <a:r>
              <a:rPr lang="en-US" sz="2400">
                <a:solidFill>
                  <a:schemeClr val="tx1"/>
                </a:solidFill>
                <a:latin typeface="Montserrat"/>
              </a:rPr>
              <a:t> a </a:t>
            </a:r>
            <a:r>
              <a:rPr lang="en-US" sz="2400" err="1">
                <a:solidFill>
                  <a:schemeClr val="tx1"/>
                </a:solidFill>
                <a:latin typeface="Montserrat"/>
              </a:rPr>
              <a:t>termék</a:t>
            </a:r>
            <a:r>
              <a:rPr lang="en-US" sz="2400">
                <a:solidFill>
                  <a:schemeClr val="tx1"/>
                </a:solidFill>
                <a:latin typeface="Montserrat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Montserrat"/>
              </a:rPr>
              <a:t>vagy</a:t>
            </a:r>
            <a:r>
              <a:rPr lang="en-US" sz="2400">
                <a:solidFill>
                  <a:schemeClr val="tx1"/>
                </a:solidFill>
                <a:latin typeface="Montserrat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Montserrat"/>
              </a:rPr>
              <a:t>szolgáltatás</a:t>
            </a:r>
            <a:r>
              <a:rPr lang="en-US" sz="2400">
                <a:solidFill>
                  <a:schemeClr val="tx1"/>
                </a:solidFill>
                <a:latin typeface="Montserrat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Montserrat"/>
              </a:rPr>
              <a:t>képes</a:t>
            </a:r>
            <a:r>
              <a:rPr lang="en-US" sz="2400">
                <a:solidFill>
                  <a:schemeClr val="tx1"/>
                </a:solidFill>
                <a:latin typeface="Montserrat"/>
              </a:rPr>
              <a:t>-e </a:t>
            </a:r>
            <a:r>
              <a:rPr lang="en-US" sz="2400" err="1">
                <a:solidFill>
                  <a:schemeClr val="tx1"/>
                </a:solidFill>
                <a:latin typeface="Montserrat"/>
              </a:rPr>
              <a:t>kielégíteni</a:t>
            </a:r>
            <a:r>
              <a:rPr lang="en-US" sz="2400">
                <a:solidFill>
                  <a:schemeClr val="tx1"/>
                </a:solidFill>
                <a:latin typeface="Montserrat"/>
              </a:rPr>
              <a:t> a </a:t>
            </a:r>
            <a:r>
              <a:rPr lang="en-US" sz="2400" err="1">
                <a:solidFill>
                  <a:schemeClr val="tx1"/>
                </a:solidFill>
                <a:latin typeface="Montserrat"/>
              </a:rPr>
              <a:t>szükségleteiket</a:t>
            </a:r>
            <a:r>
              <a:rPr lang="en-US" sz="2400">
                <a:solidFill>
                  <a:schemeClr val="tx1"/>
                </a:solidFill>
                <a:latin typeface="Montserrat"/>
              </a:rPr>
              <a:t>. Fontos </a:t>
            </a:r>
            <a:r>
              <a:rPr lang="en-US" sz="2400" err="1">
                <a:solidFill>
                  <a:schemeClr val="tx1"/>
                </a:solidFill>
                <a:latin typeface="Montserrat"/>
              </a:rPr>
              <a:t>egy</a:t>
            </a:r>
            <a:r>
              <a:rPr lang="en-US" sz="2400">
                <a:solidFill>
                  <a:schemeClr val="tx1"/>
                </a:solidFill>
                <a:latin typeface="Montserrat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Montserrat"/>
              </a:rPr>
              <a:t>olyan</a:t>
            </a:r>
            <a:r>
              <a:rPr lang="en-US" sz="2400">
                <a:solidFill>
                  <a:schemeClr val="tx1"/>
                </a:solidFill>
                <a:latin typeface="Montserrat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Montserrat"/>
              </a:rPr>
              <a:t>történet</a:t>
            </a:r>
            <a:r>
              <a:rPr lang="en-US" sz="2400">
                <a:solidFill>
                  <a:schemeClr val="tx1"/>
                </a:solidFill>
                <a:latin typeface="Montserrat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Montserrat"/>
              </a:rPr>
              <a:t>felépítése</a:t>
            </a:r>
            <a:r>
              <a:rPr lang="en-US" sz="2400">
                <a:solidFill>
                  <a:schemeClr val="tx1"/>
                </a:solidFill>
                <a:latin typeface="Montserrat"/>
              </a:rPr>
              <a:t>, </a:t>
            </a:r>
            <a:r>
              <a:rPr lang="en-US" sz="2400" err="1">
                <a:solidFill>
                  <a:schemeClr val="tx1"/>
                </a:solidFill>
                <a:latin typeface="Montserrat"/>
              </a:rPr>
              <a:t>ami</a:t>
            </a:r>
            <a:r>
              <a:rPr lang="en-US" sz="2400">
                <a:solidFill>
                  <a:schemeClr val="tx1"/>
                </a:solidFill>
                <a:latin typeface="Montserrat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Montserrat"/>
              </a:rPr>
              <a:t>kiemeli</a:t>
            </a:r>
            <a:r>
              <a:rPr lang="en-US" sz="2400">
                <a:solidFill>
                  <a:schemeClr val="tx1"/>
                </a:solidFill>
                <a:latin typeface="Montserrat"/>
              </a:rPr>
              <a:t> a </a:t>
            </a:r>
            <a:r>
              <a:rPr lang="en-US" sz="2400" err="1">
                <a:solidFill>
                  <a:schemeClr val="tx1"/>
                </a:solidFill>
                <a:latin typeface="Montserrat"/>
              </a:rPr>
              <a:t>személy</a:t>
            </a:r>
            <a:r>
              <a:rPr lang="en-US" sz="2400">
                <a:solidFill>
                  <a:schemeClr val="tx1"/>
                </a:solidFill>
                <a:latin typeface="Montserrat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Montserrat"/>
              </a:rPr>
              <a:t>szükségleteit</a:t>
            </a:r>
            <a:r>
              <a:rPr lang="en-US" sz="2400">
                <a:solidFill>
                  <a:schemeClr val="tx1"/>
                </a:solidFill>
                <a:latin typeface="Montserrat"/>
              </a:rPr>
              <a:t>. </a:t>
            </a:r>
            <a:r>
              <a:rPr lang="en-US" sz="2400" err="1">
                <a:solidFill>
                  <a:schemeClr val="tx1"/>
                </a:solidFill>
                <a:latin typeface="Montserrat"/>
              </a:rPr>
              <a:t>Ezután</a:t>
            </a:r>
            <a:r>
              <a:rPr lang="en-US" sz="2400">
                <a:solidFill>
                  <a:schemeClr val="tx1"/>
                </a:solidFill>
                <a:latin typeface="Montserrat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Montserrat"/>
              </a:rPr>
              <a:t>szükséges</a:t>
            </a:r>
            <a:r>
              <a:rPr lang="en-US" sz="2400">
                <a:solidFill>
                  <a:schemeClr val="tx1"/>
                </a:solidFill>
                <a:latin typeface="Montserrat"/>
              </a:rPr>
              <a:t> </a:t>
            </a:r>
            <a:r>
              <a:rPr lang="en-US" sz="2400" err="1">
                <a:solidFill>
                  <a:schemeClr val="tx1"/>
                </a:solidFill>
                <a:latin typeface="Montserrat"/>
              </a:rPr>
              <a:t>leellenőrizni</a:t>
            </a:r>
            <a:r>
              <a:rPr lang="en-US" sz="2400">
                <a:solidFill>
                  <a:schemeClr val="tx1"/>
                </a:solidFill>
                <a:latin typeface="Montserrat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Montserrat"/>
              </a:rPr>
              <a:t>az</a:t>
            </a:r>
            <a:r>
              <a:rPr lang="en-US" sz="2400">
                <a:solidFill>
                  <a:schemeClr val="tx1"/>
                </a:solidFill>
                <a:latin typeface="Montserrat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Montserrat"/>
              </a:rPr>
              <a:t>első</a:t>
            </a:r>
            <a:r>
              <a:rPr lang="en-US" sz="2400">
                <a:solidFill>
                  <a:schemeClr val="tx1"/>
                </a:solidFill>
                <a:latin typeface="Montserrat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Montserrat"/>
              </a:rPr>
              <a:t>prototípust</a:t>
            </a:r>
            <a:r>
              <a:rPr lang="en-US" sz="2400">
                <a:solidFill>
                  <a:schemeClr val="tx1"/>
                </a:solidFill>
                <a:latin typeface="Montserrat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Montserrat"/>
              </a:rPr>
              <a:t>és</a:t>
            </a:r>
            <a:r>
              <a:rPr lang="en-US" sz="2400">
                <a:solidFill>
                  <a:schemeClr val="tx1"/>
                </a:solidFill>
                <a:latin typeface="Montserrat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Montserrat"/>
              </a:rPr>
              <a:t>azt</a:t>
            </a:r>
            <a:r>
              <a:rPr lang="en-US" sz="2400">
                <a:solidFill>
                  <a:schemeClr val="tx1"/>
                </a:solidFill>
                <a:latin typeface="Montserrat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Montserrat"/>
              </a:rPr>
              <a:t>fejleszteni</a:t>
            </a:r>
            <a:r>
              <a:rPr lang="en-US" sz="2400">
                <a:solidFill>
                  <a:schemeClr val="tx1"/>
                </a:solidFill>
                <a:latin typeface="Montserrat"/>
              </a:rPr>
              <a:t> a </a:t>
            </a:r>
            <a:r>
              <a:rPr lang="en-US" sz="2400" err="1">
                <a:solidFill>
                  <a:schemeClr val="tx1"/>
                </a:solidFill>
                <a:latin typeface="Montserrat"/>
              </a:rPr>
              <a:t>szükségleteket</a:t>
            </a:r>
            <a:r>
              <a:rPr lang="en-US" sz="2400">
                <a:solidFill>
                  <a:schemeClr val="tx1"/>
                </a:solidFill>
                <a:latin typeface="Montserrat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Montserrat"/>
              </a:rPr>
              <a:t>figyelembe</a:t>
            </a:r>
            <a:r>
              <a:rPr lang="en-US" sz="2400">
                <a:solidFill>
                  <a:schemeClr val="tx1"/>
                </a:solidFill>
                <a:latin typeface="Montserrat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Montserrat"/>
              </a:rPr>
              <a:t>véve</a:t>
            </a:r>
            <a:r>
              <a:rPr lang="en-US" sz="2400">
                <a:solidFill>
                  <a:schemeClr val="tx1"/>
                </a:solidFill>
                <a:latin typeface="Montserrat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7DCE50-2244-D58A-1619-F60E0CA111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1739551" y="153732"/>
            <a:ext cx="5576175" cy="2058191"/>
          </a:xfrm>
          <a:prstGeom prst="rect">
            <a:avLst/>
          </a:prstGeom>
        </p:spPr>
      </p:pic>
      <p:sp>
        <p:nvSpPr>
          <p:cNvPr id="2" name="Google Shape;282;p12">
            <a:extLst>
              <a:ext uri="{FF2B5EF4-FFF2-40B4-BE49-F238E27FC236}">
                <a16:creationId xmlns:a16="http://schemas.microsoft.com/office/drawing/2014/main" id="{F38D1E0C-3CD0-4D32-77C1-50BE27AF2530}"/>
              </a:ext>
            </a:extLst>
          </p:cNvPr>
          <p:cNvSpPr txBox="1"/>
          <p:nvPr/>
        </p:nvSpPr>
        <p:spPr>
          <a:xfrm>
            <a:off x="2834264" y="726912"/>
            <a:ext cx="8674922" cy="1196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44000"/>
              </a:lnSpc>
            </a:pPr>
            <a:r>
              <a:rPr lang="en-US" sz="5400" dirty="0">
                <a:latin typeface="Impact" panose="020B0806030902050204" pitchFamily="34" charset="0"/>
                <a:sym typeface="Montserrat"/>
              </a:rPr>
              <a:t>PROTOT</a:t>
            </a:r>
            <a:r>
              <a:rPr lang="en-US" sz="5400" dirty="0">
                <a:latin typeface="Impact" panose="020B0806030902050204" pitchFamily="34" charset="0"/>
              </a:rPr>
              <a:t>Í</a:t>
            </a:r>
            <a:r>
              <a:rPr lang="en-US" sz="5400" dirty="0">
                <a:latin typeface="Impact" panose="020B0806030902050204" pitchFamily="34" charset="0"/>
                <a:sym typeface="Montserrat"/>
              </a:rPr>
              <a:t>PUS</a:t>
            </a:r>
          </a:p>
        </p:txBody>
      </p:sp>
    </p:spTree>
    <p:extLst>
      <p:ext uri="{BB962C8B-B14F-4D97-AF65-F5344CB8AC3E}">
        <p14:creationId xmlns:p14="http://schemas.microsoft.com/office/powerpoint/2010/main" val="15666978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95;p13">
            <a:extLst>
              <a:ext uri="{FF2B5EF4-FFF2-40B4-BE49-F238E27FC236}">
                <a16:creationId xmlns:a16="http://schemas.microsoft.com/office/drawing/2014/main" id="{D31A9455-3E19-45AC-8FB5-4416FFB04119}"/>
              </a:ext>
            </a:extLst>
          </p:cNvPr>
          <p:cNvSpPr/>
          <p:nvPr/>
        </p:nvSpPr>
        <p:spPr>
          <a:xfrm>
            <a:off x="0" y="-1"/>
            <a:ext cx="9144000" cy="10345153"/>
          </a:xfrm>
          <a:custGeom>
            <a:avLst/>
            <a:gdLst/>
            <a:ahLst/>
            <a:cxnLst/>
            <a:rect l="l" t="t" r="r" b="b"/>
            <a:pathLst>
              <a:path w="9829008" h="10793102" extrusionOk="0">
                <a:moveTo>
                  <a:pt x="0" y="0"/>
                </a:moveTo>
                <a:lnTo>
                  <a:pt x="9829008" y="0"/>
                </a:lnTo>
                <a:lnTo>
                  <a:pt x="9829008" y="10793102"/>
                </a:lnTo>
                <a:lnTo>
                  <a:pt x="0" y="10793102"/>
                </a:lnTo>
                <a:lnTo>
                  <a:pt x="0" y="0"/>
                </a:lnTo>
                <a:close/>
              </a:path>
            </a:pathLst>
          </a:custGeom>
          <a:solidFill>
            <a:srgbClr val="FAFFCA"/>
          </a:solidFill>
          <a:ln>
            <a:noFill/>
          </a:ln>
        </p:spPr>
        <p:txBody>
          <a:bodyPr/>
          <a:lstStyle/>
          <a:p>
            <a:endParaRPr lang="fi-FI"/>
          </a:p>
        </p:txBody>
      </p:sp>
      <p:sp>
        <p:nvSpPr>
          <p:cNvPr id="270" name="Google Shape;270;p11"/>
          <p:cNvSpPr txBox="1"/>
          <p:nvPr/>
        </p:nvSpPr>
        <p:spPr>
          <a:xfrm>
            <a:off x="9644389" y="1521212"/>
            <a:ext cx="7884164" cy="7755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b="1" err="1">
                <a:latin typeface="Montserrat"/>
                <a:ea typeface="MS Mincho"/>
              </a:rPr>
              <a:t>Harmadik</a:t>
            </a:r>
            <a:r>
              <a:rPr lang="en-US" sz="2800" b="1">
                <a:latin typeface="Montserrat"/>
                <a:ea typeface="MS Mincho"/>
              </a:rPr>
              <a:t> </a:t>
            </a:r>
            <a:r>
              <a:rPr lang="en-US" sz="2800" b="1" err="1">
                <a:latin typeface="Montserrat"/>
                <a:ea typeface="MS Mincho"/>
              </a:rPr>
              <a:t>prototípus</a:t>
            </a:r>
            <a:r>
              <a:rPr lang="en-US" sz="2800" b="1">
                <a:solidFill>
                  <a:schemeClr val="tx1"/>
                </a:solidFill>
                <a:latin typeface="Montserrat"/>
                <a:ea typeface="MS Mincho"/>
              </a:rPr>
              <a:t>: </a:t>
            </a:r>
            <a:r>
              <a:rPr lang="en-US" sz="2800" err="1">
                <a:solidFill>
                  <a:schemeClr val="tx1"/>
                </a:solidFill>
                <a:latin typeface="Montserrat"/>
                <a:ea typeface="MS Mincho"/>
              </a:rPr>
              <a:t>E</a:t>
            </a:r>
            <a:r>
              <a:rPr lang="en-US" sz="2800" err="1">
                <a:latin typeface="Montserrat"/>
                <a:ea typeface="MS Mincho"/>
              </a:rPr>
              <a:t>nnél</a:t>
            </a:r>
            <a:r>
              <a:rPr lang="en-US" sz="2800">
                <a:latin typeface="Montserrat"/>
                <a:ea typeface="MS Mincho"/>
              </a:rPr>
              <a:t> a </a:t>
            </a:r>
            <a:r>
              <a:rPr lang="en-US" sz="2800" err="1">
                <a:latin typeface="Montserrat"/>
                <a:ea typeface="MS Mincho"/>
              </a:rPr>
              <a:t>lépésnél</a:t>
            </a:r>
            <a:r>
              <a:rPr lang="en-US" sz="2800">
                <a:latin typeface="Montserrat"/>
                <a:ea typeface="MS Mincho"/>
              </a:rPr>
              <a:t> </a:t>
            </a:r>
            <a:r>
              <a:rPr lang="en-US" sz="2800" err="1">
                <a:latin typeface="Montserrat"/>
                <a:ea typeface="MS Mincho"/>
              </a:rPr>
              <a:t>fontos</a:t>
            </a:r>
            <a:r>
              <a:rPr lang="en-US" sz="2800">
                <a:latin typeface="Montserrat"/>
                <a:ea typeface="MS Mincho"/>
              </a:rPr>
              <a:t> </a:t>
            </a:r>
            <a:r>
              <a:rPr lang="en-US" sz="2800" err="1">
                <a:latin typeface="Montserrat"/>
                <a:ea typeface="MS Mincho"/>
              </a:rPr>
              <a:t>visszajelzést</a:t>
            </a:r>
            <a:r>
              <a:rPr lang="en-US" sz="2800">
                <a:latin typeface="Montserrat"/>
                <a:ea typeface="MS Mincho"/>
              </a:rPr>
              <a:t> </a:t>
            </a:r>
            <a:r>
              <a:rPr lang="en-US" sz="2800" err="1">
                <a:latin typeface="Montserrat"/>
                <a:ea typeface="MS Mincho"/>
              </a:rPr>
              <a:t>kérni</a:t>
            </a:r>
            <a:r>
              <a:rPr lang="en-US" sz="2800">
                <a:latin typeface="Montserrat"/>
                <a:ea typeface="MS Mincho"/>
              </a:rPr>
              <a:t> a </a:t>
            </a:r>
            <a:r>
              <a:rPr lang="en-US" sz="2800" err="1">
                <a:latin typeface="Montserrat"/>
                <a:ea typeface="MS Mincho"/>
              </a:rPr>
              <a:t>célközönségtől</a:t>
            </a:r>
            <a:r>
              <a:rPr lang="en-US" sz="2800">
                <a:latin typeface="Montserrat"/>
                <a:ea typeface="MS Mincho"/>
              </a:rPr>
              <a:t>, </a:t>
            </a:r>
            <a:r>
              <a:rPr lang="en-US" sz="2800" err="1">
                <a:latin typeface="Montserrat"/>
                <a:ea typeface="MS Mincho"/>
              </a:rPr>
              <a:t>illetve</a:t>
            </a:r>
            <a:r>
              <a:rPr lang="en-US" sz="2800">
                <a:latin typeface="Montserrat"/>
                <a:ea typeface="MS Mincho"/>
              </a:rPr>
              <a:t> </a:t>
            </a:r>
            <a:r>
              <a:rPr lang="en-US" sz="2800" err="1">
                <a:latin typeface="Montserrat"/>
                <a:ea typeface="MS Mincho"/>
              </a:rPr>
              <a:t>érdekelt</a:t>
            </a:r>
            <a:r>
              <a:rPr lang="en-US" sz="2800">
                <a:latin typeface="Montserrat"/>
                <a:ea typeface="MS Mincho"/>
              </a:rPr>
              <a:t> </a:t>
            </a:r>
            <a:r>
              <a:rPr lang="en-US" sz="2800" err="1">
                <a:latin typeface="Montserrat"/>
                <a:ea typeface="MS Mincho"/>
              </a:rPr>
              <a:t>felelktől</a:t>
            </a:r>
            <a:r>
              <a:rPr lang="en-US" sz="2800">
                <a:latin typeface="Montserrat"/>
                <a:ea typeface="MS Mincho"/>
              </a:rPr>
              <a:t> (</a:t>
            </a:r>
            <a:r>
              <a:rPr lang="en-US" sz="2800" err="1">
                <a:latin typeface="Montserrat"/>
                <a:ea typeface="MS Mincho"/>
              </a:rPr>
              <a:t>interjúk</a:t>
            </a:r>
            <a:r>
              <a:rPr lang="en-US" sz="2800">
                <a:latin typeface="Montserrat"/>
                <a:ea typeface="MS Mincho"/>
              </a:rPr>
              <a:t> </a:t>
            </a:r>
            <a:r>
              <a:rPr lang="en-US" sz="2800" err="1">
                <a:latin typeface="Montserrat"/>
                <a:ea typeface="MS Mincho"/>
              </a:rPr>
              <a:t>és</a:t>
            </a:r>
            <a:r>
              <a:rPr lang="en-US" sz="2800">
                <a:latin typeface="Montserrat"/>
                <a:ea typeface="MS Mincho"/>
              </a:rPr>
              <a:t> </a:t>
            </a:r>
            <a:r>
              <a:rPr lang="en-US" sz="2800" err="1">
                <a:latin typeface="Montserrat"/>
                <a:ea typeface="MS Mincho"/>
              </a:rPr>
              <a:t>kérdőívek</a:t>
            </a:r>
            <a:r>
              <a:rPr lang="en-US" sz="2800">
                <a:latin typeface="Montserrat"/>
                <a:ea typeface="MS Mincho"/>
              </a:rPr>
              <a:t> </a:t>
            </a:r>
            <a:r>
              <a:rPr lang="en-US" sz="2800" err="1">
                <a:latin typeface="Montserrat"/>
                <a:ea typeface="MS Mincho"/>
              </a:rPr>
              <a:t>formájában</a:t>
            </a:r>
            <a:r>
              <a:rPr lang="en-US" sz="2800">
                <a:latin typeface="Montserrat"/>
                <a:ea typeface="MS Mincho"/>
              </a:rPr>
              <a:t>). </a:t>
            </a:r>
            <a:r>
              <a:rPr lang="en-US" sz="2800" err="1">
                <a:latin typeface="Montserrat"/>
                <a:ea typeface="MS Mincho"/>
              </a:rPr>
              <a:t>Ezen</a:t>
            </a:r>
            <a:r>
              <a:rPr lang="en-US" sz="2800">
                <a:latin typeface="Montserrat"/>
                <a:ea typeface="MS Mincho"/>
              </a:rPr>
              <a:t> </a:t>
            </a:r>
            <a:r>
              <a:rPr lang="en-US" sz="2800" err="1">
                <a:latin typeface="Montserrat"/>
                <a:ea typeface="MS Mincho"/>
              </a:rPr>
              <a:t>visszajelzések</a:t>
            </a:r>
            <a:r>
              <a:rPr lang="en-US" sz="2800">
                <a:latin typeface="Montserrat"/>
                <a:ea typeface="MS Mincho"/>
              </a:rPr>
              <a:t> </a:t>
            </a:r>
            <a:r>
              <a:rPr lang="en-US" sz="2800" err="1">
                <a:latin typeface="Montserrat"/>
                <a:ea typeface="MS Mincho"/>
              </a:rPr>
              <a:t>tájékoztatnak</a:t>
            </a:r>
            <a:r>
              <a:rPr lang="en-US" sz="2800">
                <a:latin typeface="Montserrat"/>
                <a:ea typeface="MS Mincho"/>
              </a:rPr>
              <a:t> a </a:t>
            </a:r>
            <a:r>
              <a:rPr lang="en-US" sz="2800" err="1">
                <a:latin typeface="Montserrat"/>
                <a:ea typeface="MS Mincho"/>
              </a:rPr>
              <a:t>lehetséges</a:t>
            </a:r>
            <a:r>
              <a:rPr lang="en-US" sz="2800">
                <a:latin typeface="Montserrat"/>
                <a:ea typeface="MS Mincho"/>
              </a:rPr>
              <a:t> </a:t>
            </a:r>
            <a:r>
              <a:rPr lang="en-US" sz="2800" err="1">
                <a:latin typeface="Montserrat"/>
                <a:ea typeface="MS Mincho"/>
              </a:rPr>
              <a:t>módosítások</a:t>
            </a:r>
            <a:r>
              <a:rPr lang="en-US" sz="2800">
                <a:latin typeface="Montserrat"/>
                <a:ea typeface="MS Mincho"/>
              </a:rPr>
              <a:t> </a:t>
            </a:r>
            <a:r>
              <a:rPr lang="en-US" sz="2800" err="1">
                <a:latin typeface="Montserrat"/>
                <a:ea typeface="MS Mincho"/>
              </a:rPr>
              <a:t>szükségességéről</a:t>
            </a:r>
            <a:r>
              <a:rPr lang="en-US" sz="2800">
                <a:latin typeface="Montserrat"/>
                <a:ea typeface="MS Mincho"/>
              </a:rPr>
              <a:t>, </a:t>
            </a:r>
            <a:r>
              <a:rPr lang="en-US" sz="2800" err="1">
                <a:latin typeface="Montserrat"/>
                <a:ea typeface="MS Mincho"/>
              </a:rPr>
              <a:t>melyekkel</a:t>
            </a:r>
            <a:r>
              <a:rPr lang="en-US" sz="2800">
                <a:latin typeface="Montserrat"/>
                <a:ea typeface="MS Mincho"/>
              </a:rPr>
              <a:t> a </a:t>
            </a:r>
            <a:r>
              <a:rPr lang="en-US" sz="2800" err="1">
                <a:latin typeface="Montserrat"/>
                <a:ea typeface="MS Mincho"/>
              </a:rPr>
              <a:t>javasolt</a:t>
            </a:r>
            <a:r>
              <a:rPr lang="en-US" sz="2800">
                <a:latin typeface="Montserrat"/>
                <a:ea typeface="MS Mincho"/>
              </a:rPr>
              <a:t> </a:t>
            </a:r>
            <a:r>
              <a:rPr lang="en-US" sz="2800" err="1">
                <a:latin typeface="Montserrat"/>
                <a:ea typeface="MS Mincho"/>
              </a:rPr>
              <a:t>megoldások</a:t>
            </a:r>
            <a:r>
              <a:rPr lang="en-US" sz="2800">
                <a:latin typeface="Montserrat"/>
                <a:ea typeface="MS Mincho"/>
              </a:rPr>
              <a:t> </a:t>
            </a:r>
            <a:r>
              <a:rPr lang="en-US" sz="2800" err="1">
                <a:latin typeface="Montserrat"/>
                <a:ea typeface="MS Mincho"/>
              </a:rPr>
              <a:t>hatékonyabbá</a:t>
            </a:r>
            <a:r>
              <a:rPr lang="en-US" sz="2800">
                <a:latin typeface="Montserrat"/>
                <a:ea typeface="MS Mincho"/>
              </a:rPr>
              <a:t> </a:t>
            </a:r>
            <a:r>
              <a:rPr lang="en-US" sz="2800" err="1">
                <a:latin typeface="Montserrat"/>
                <a:ea typeface="MS Mincho"/>
              </a:rPr>
              <a:t>válhatnak</a:t>
            </a:r>
            <a:r>
              <a:rPr lang="en-US" sz="2800">
                <a:latin typeface="Montserrat"/>
                <a:ea typeface="MS Mincho"/>
              </a:rPr>
              <a:t>. </a:t>
            </a:r>
            <a:r>
              <a:rPr lang="en-US" sz="2800" err="1">
                <a:latin typeface="Montserrat"/>
                <a:ea typeface="MS Mincho"/>
              </a:rPr>
              <a:t>Szükséges</a:t>
            </a:r>
            <a:r>
              <a:rPr lang="en-US" sz="2800">
                <a:latin typeface="Montserrat"/>
                <a:ea typeface="MS Mincho"/>
              </a:rPr>
              <a:t> a </a:t>
            </a:r>
            <a:r>
              <a:rPr lang="en-US" sz="2800" err="1">
                <a:latin typeface="Montserrat"/>
                <a:ea typeface="MS Mincho"/>
              </a:rPr>
              <a:t>terméket</a:t>
            </a:r>
            <a:r>
              <a:rPr lang="en-US" sz="2800">
                <a:latin typeface="Montserrat"/>
                <a:ea typeface="MS Mincho"/>
              </a:rPr>
              <a:t> </a:t>
            </a:r>
            <a:r>
              <a:rPr lang="en-US" sz="2800" err="1">
                <a:latin typeface="Montserrat"/>
                <a:ea typeface="MS Mincho"/>
              </a:rPr>
              <a:t>vagy</a:t>
            </a:r>
            <a:r>
              <a:rPr lang="en-US" sz="2800">
                <a:latin typeface="Montserrat"/>
                <a:ea typeface="MS Mincho"/>
              </a:rPr>
              <a:t> </a:t>
            </a:r>
            <a:r>
              <a:rPr lang="en-US" sz="2800" err="1">
                <a:latin typeface="Montserrat"/>
                <a:ea typeface="MS Mincho"/>
              </a:rPr>
              <a:t>szolgáltatást</a:t>
            </a:r>
            <a:r>
              <a:rPr lang="en-US" sz="2800">
                <a:latin typeface="Montserrat"/>
                <a:ea typeface="MS Mincho"/>
              </a:rPr>
              <a:t> </a:t>
            </a:r>
            <a:r>
              <a:rPr lang="en-US" sz="2800" err="1">
                <a:latin typeface="Montserrat"/>
                <a:ea typeface="MS Mincho"/>
              </a:rPr>
              <a:t>újra</a:t>
            </a:r>
            <a:r>
              <a:rPr lang="en-US" sz="2800">
                <a:latin typeface="Montserrat"/>
                <a:ea typeface="MS Mincho"/>
              </a:rPr>
              <a:t> </a:t>
            </a:r>
            <a:r>
              <a:rPr lang="en-US" sz="2800" err="1">
                <a:latin typeface="Montserrat"/>
                <a:ea typeface="MS Mincho"/>
              </a:rPr>
              <a:t>és</a:t>
            </a:r>
            <a:r>
              <a:rPr lang="en-US" sz="2800">
                <a:latin typeface="Montserrat"/>
                <a:ea typeface="MS Mincho"/>
              </a:rPr>
              <a:t> </a:t>
            </a:r>
            <a:r>
              <a:rPr lang="en-US" sz="2800" err="1">
                <a:latin typeface="Montserrat"/>
                <a:ea typeface="MS Mincho"/>
              </a:rPr>
              <a:t>újra</a:t>
            </a:r>
            <a:r>
              <a:rPr lang="en-US" sz="2800">
                <a:latin typeface="Montserrat"/>
                <a:ea typeface="MS Mincho"/>
              </a:rPr>
              <a:t> </a:t>
            </a:r>
            <a:r>
              <a:rPr lang="en-US" sz="2800" err="1">
                <a:latin typeface="Montserrat"/>
                <a:ea typeface="MS Mincho"/>
              </a:rPr>
              <a:t>áttekinteni</a:t>
            </a:r>
            <a:r>
              <a:rPr lang="en-US" sz="2800">
                <a:latin typeface="Montserrat"/>
                <a:ea typeface="MS Mincho"/>
              </a:rPr>
              <a:t>, </a:t>
            </a:r>
            <a:r>
              <a:rPr lang="en-US" sz="2800" err="1">
                <a:latin typeface="Montserrat"/>
                <a:ea typeface="MS Mincho"/>
              </a:rPr>
              <a:t>átalakítani</a:t>
            </a:r>
            <a:r>
              <a:rPr lang="en-US" sz="2800">
                <a:latin typeface="Montserrat"/>
                <a:ea typeface="MS Mincho"/>
              </a:rPr>
              <a:t> a </a:t>
            </a:r>
            <a:r>
              <a:rPr lang="en-US" sz="2800" err="1">
                <a:latin typeface="Montserrat"/>
                <a:ea typeface="MS Mincho"/>
              </a:rPr>
              <a:t>visszajelzések</a:t>
            </a:r>
            <a:r>
              <a:rPr lang="en-US" sz="2800">
                <a:latin typeface="Montserrat"/>
                <a:ea typeface="MS Mincho"/>
              </a:rPr>
              <a:t> </a:t>
            </a:r>
            <a:r>
              <a:rPr lang="en-US" sz="2800" err="1">
                <a:latin typeface="Montserrat"/>
                <a:ea typeface="MS Mincho"/>
              </a:rPr>
              <a:t>alapján</a:t>
            </a:r>
            <a:r>
              <a:rPr lang="en-US" sz="2800">
                <a:latin typeface="Montserrat"/>
                <a:ea typeface="MS Mincho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DFD2BC-EE46-E76F-F6B7-BD3CD193B3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 flipH="1" flipV="1">
            <a:off x="778186" y="1628775"/>
            <a:ext cx="7489373" cy="3286125"/>
          </a:xfrm>
          <a:prstGeom prst="rect">
            <a:avLst/>
          </a:prstGeom>
        </p:spPr>
      </p:pic>
      <p:sp>
        <p:nvSpPr>
          <p:cNvPr id="4" name="Google Shape;266;p11">
            <a:extLst>
              <a:ext uri="{FF2B5EF4-FFF2-40B4-BE49-F238E27FC236}">
                <a16:creationId xmlns:a16="http://schemas.microsoft.com/office/drawing/2014/main" id="{48F03934-ECC0-5703-D439-36BCDA4AC4A6}"/>
              </a:ext>
            </a:extLst>
          </p:cNvPr>
          <p:cNvSpPr txBox="1"/>
          <p:nvPr/>
        </p:nvSpPr>
        <p:spPr>
          <a:xfrm>
            <a:off x="590940" y="2094804"/>
            <a:ext cx="7676619" cy="1621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dirty="0">
                <a:latin typeface="Impact" panose="020B0806030902050204" pitchFamily="34" charset="0"/>
                <a:sym typeface="Montserrat"/>
              </a:rPr>
              <a:t>VISSZAJELZÉS</a:t>
            </a:r>
            <a:endParaRPr lang="hu-HU" dirty="0">
              <a:latin typeface="Impact" panose="020B0806030902050204" pitchFamily="34" charset="0"/>
            </a:endParaRPr>
          </a:p>
        </p:txBody>
      </p:sp>
      <p:pic>
        <p:nvPicPr>
          <p:cNvPr id="5" name="Picture 4" descr="A cartoon of a person on a skateboard&#10;&#10;Description automatically generated">
            <a:extLst>
              <a:ext uri="{FF2B5EF4-FFF2-40B4-BE49-F238E27FC236}">
                <a16:creationId xmlns:a16="http://schemas.microsoft.com/office/drawing/2014/main" id="{51C4CA2B-9C58-CFB7-C5AE-EAF14825CAA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8" t="32766" r="10229" b="7943"/>
          <a:stretch/>
        </p:blipFill>
        <p:spPr>
          <a:xfrm>
            <a:off x="3252448" y="3716718"/>
            <a:ext cx="3697969" cy="662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713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95;p13">
            <a:extLst>
              <a:ext uri="{FF2B5EF4-FFF2-40B4-BE49-F238E27FC236}">
                <a16:creationId xmlns:a16="http://schemas.microsoft.com/office/drawing/2014/main" id="{3A67C1AF-4E9B-1782-264D-2201E6E7BCDB}"/>
              </a:ext>
            </a:extLst>
          </p:cNvPr>
          <p:cNvSpPr/>
          <p:nvPr/>
        </p:nvSpPr>
        <p:spPr>
          <a:xfrm>
            <a:off x="0" y="0"/>
            <a:ext cx="8903368" cy="10287000"/>
          </a:xfrm>
          <a:custGeom>
            <a:avLst/>
            <a:gdLst/>
            <a:ahLst/>
            <a:cxnLst/>
            <a:rect l="l" t="t" r="r" b="b"/>
            <a:pathLst>
              <a:path w="9829008" h="10793102" extrusionOk="0">
                <a:moveTo>
                  <a:pt x="0" y="0"/>
                </a:moveTo>
                <a:lnTo>
                  <a:pt x="9829008" y="0"/>
                </a:lnTo>
                <a:lnTo>
                  <a:pt x="9829008" y="10793102"/>
                </a:lnTo>
                <a:lnTo>
                  <a:pt x="0" y="10793102"/>
                </a:lnTo>
                <a:lnTo>
                  <a:pt x="0" y="0"/>
                </a:lnTo>
                <a:close/>
              </a:path>
            </a:pathLst>
          </a:custGeom>
          <a:solidFill>
            <a:srgbClr val="FAFFCA"/>
          </a:solidFill>
          <a:ln>
            <a:noFill/>
          </a:ln>
        </p:spPr>
        <p:txBody>
          <a:bodyPr/>
          <a:lstStyle/>
          <a:p>
            <a:endParaRPr lang="fi-FI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C605A8-1A03-790A-3E4B-E3ED59054C18}"/>
              </a:ext>
            </a:extLst>
          </p:cNvPr>
          <p:cNvSpPr txBox="1"/>
          <p:nvPr/>
        </p:nvSpPr>
        <p:spPr>
          <a:xfrm>
            <a:off x="9384634" y="3804672"/>
            <a:ext cx="7379366" cy="289310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endParaRPr lang="hu-HU"/>
          </a:p>
          <a:p>
            <a:pPr algn="just"/>
            <a:r>
              <a:rPr lang="en-US" sz="2400">
                <a:latin typeface="Montserrat"/>
              </a:rPr>
              <a:t>A </a:t>
            </a:r>
            <a:r>
              <a:rPr lang="en-US" sz="2400" err="1">
                <a:latin typeface="Montserrat"/>
              </a:rPr>
              <a:t>projekt</a:t>
            </a:r>
            <a:r>
              <a:rPr lang="en-US" sz="2400">
                <a:latin typeface="Montserrat"/>
              </a:rPr>
              <a:t> </a:t>
            </a:r>
            <a:r>
              <a:rPr lang="en-US" sz="2400" err="1">
                <a:latin typeface="Montserrat"/>
              </a:rPr>
              <a:t>az</a:t>
            </a:r>
            <a:r>
              <a:rPr lang="en-US" sz="2400">
                <a:latin typeface="Montserrat"/>
              </a:rPr>
              <a:t> </a:t>
            </a:r>
            <a:r>
              <a:rPr lang="en-US" sz="2400" err="1">
                <a:latin typeface="Montserrat"/>
              </a:rPr>
              <a:t>Európai</a:t>
            </a:r>
            <a:r>
              <a:rPr lang="en-US" sz="2400">
                <a:latin typeface="Montserrat"/>
              </a:rPr>
              <a:t> </a:t>
            </a:r>
            <a:r>
              <a:rPr lang="en-US" sz="2400" err="1">
                <a:latin typeface="Montserrat"/>
              </a:rPr>
              <a:t>Unió</a:t>
            </a:r>
            <a:r>
              <a:rPr lang="en-US" sz="2400">
                <a:latin typeface="Montserrat"/>
              </a:rPr>
              <a:t> </a:t>
            </a:r>
            <a:r>
              <a:rPr lang="en-US" sz="2400" err="1">
                <a:latin typeface="Montserrat"/>
              </a:rPr>
              <a:t>támogatásával</a:t>
            </a:r>
            <a:r>
              <a:rPr lang="en-US" sz="2400">
                <a:latin typeface="Montserrat"/>
              </a:rPr>
              <a:t> </a:t>
            </a:r>
            <a:r>
              <a:rPr lang="en-US" sz="2400" err="1">
                <a:latin typeface="Montserrat"/>
              </a:rPr>
              <a:t>jött</a:t>
            </a:r>
            <a:r>
              <a:rPr lang="en-US" sz="2400">
                <a:latin typeface="Montserrat"/>
              </a:rPr>
              <a:t> </a:t>
            </a:r>
            <a:r>
              <a:rPr lang="en-US" sz="2400" err="1">
                <a:latin typeface="Montserrat"/>
              </a:rPr>
              <a:t>létre</a:t>
            </a:r>
            <a:r>
              <a:rPr lang="en-US" sz="2400">
                <a:latin typeface="Montserrat"/>
              </a:rPr>
              <a:t>. A </a:t>
            </a:r>
            <a:r>
              <a:rPr lang="en-US" sz="2400" err="1">
                <a:latin typeface="Montserrat"/>
              </a:rPr>
              <a:t>kifejezett</a:t>
            </a:r>
            <a:r>
              <a:rPr lang="en-US" sz="2400">
                <a:latin typeface="Montserrat"/>
              </a:rPr>
              <a:t> </a:t>
            </a:r>
            <a:r>
              <a:rPr lang="en-US" sz="2400" err="1">
                <a:latin typeface="Montserrat"/>
              </a:rPr>
              <a:t>nézetek</a:t>
            </a:r>
            <a:r>
              <a:rPr lang="en-US" sz="2400">
                <a:latin typeface="Montserrat"/>
              </a:rPr>
              <a:t> </a:t>
            </a:r>
            <a:r>
              <a:rPr lang="en-US" sz="2400" err="1">
                <a:latin typeface="Montserrat"/>
              </a:rPr>
              <a:t>és</a:t>
            </a:r>
            <a:r>
              <a:rPr lang="en-US" sz="2400">
                <a:latin typeface="Montserrat"/>
              </a:rPr>
              <a:t> </a:t>
            </a:r>
            <a:r>
              <a:rPr lang="en-US" sz="2400" err="1">
                <a:latin typeface="Montserrat"/>
              </a:rPr>
              <a:t>vélemények</a:t>
            </a:r>
            <a:r>
              <a:rPr lang="en-US" sz="2400">
                <a:latin typeface="Montserrat"/>
              </a:rPr>
              <a:t> </a:t>
            </a:r>
            <a:r>
              <a:rPr lang="en-US" sz="2400" err="1">
                <a:latin typeface="Montserrat"/>
              </a:rPr>
              <a:t>kizárólag</a:t>
            </a:r>
            <a:r>
              <a:rPr lang="en-US" sz="2400">
                <a:latin typeface="Montserrat"/>
              </a:rPr>
              <a:t> a </a:t>
            </a:r>
            <a:r>
              <a:rPr lang="en-US" sz="2400" err="1">
                <a:latin typeface="Montserrat"/>
              </a:rPr>
              <a:t>szerző</a:t>
            </a:r>
            <a:r>
              <a:rPr lang="en-US" sz="2400">
                <a:latin typeface="Montserrat"/>
              </a:rPr>
              <a:t>(k)é, </a:t>
            </a:r>
            <a:r>
              <a:rPr lang="en-US" sz="2400" err="1">
                <a:latin typeface="Montserrat"/>
              </a:rPr>
              <a:t>és</a:t>
            </a:r>
            <a:r>
              <a:rPr lang="en-US" sz="2400">
                <a:latin typeface="Montserrat"/>
              </a:rPr>
              <a:t> </a:t>
            </a:r>
            <a:r>
              <a:rPr lang="en-US" sz="2400" err="1">
                <a:latin typeface="Montserrat"/>
              </a:rPr>
              <a:t>nem</a:t>
            </a:r>
            <a:r>
              <a:rPr lang="en-US" sz="2400">
                <a:latin typeface="Montserrat"/>
              </a:rPr>
              <a:t> </a:t>
            </a:r>
            <a:r>
              <a:rPr lang="en-US" sz="2400" err="1">
                <a:latin typeface="Montserrat"/>
              </a:rPr>
              <a:t>feltétlenül</a:t>
            </a:r>
            <a:r>
              <a:rPr lang="en-US" sz="2400">
                <a:latin typeface="Montserrat"/>
              </a:rPr>
              <a:t> </a:t>
            </a:r>
            <a:r>
              <a:rPr lang="en-US" sz="2400" err="1">
                <a:latin typeface="Montserrat"/>
              </a:rPr>
              <a:t>tükrözik</a:t>
            </a:r>
            <a:r>
              <a:rPr lang="en-US" sz="2400">
                <a:latin typeface="Montserrat"/>
              </a:rPr>
              <a:t> </a:t>
            </a:r>
            <a:r>
              <a:rPr lang="en-US" sz="2400" err="1">
                <a:latin typeface="Montserrat"/>
              </a:rPr>
              <a:t>az</a:t>
            </a:r>
            <a:r>
              <a:rPr lang="en-US" sz="2400">
                <a:latin typeface="Montserrat"/>
              </a:rPr>
              <a:t> </a:t>
            </a:r>
            <a:r>
              <a:rPr lang="en-US" sz="2400" err="1">
                <a:latin typeface="Montserrat"/>
              </a:rPr>
              <a:t>Európai</a:t>
            </a:r>
            <a:r>
              <a:rPr lang="en-US" sz="2400">
                <a:latin typeface="Montserrat"/>
              </a:rPr>
              <a:t> </a:t>
            </a:r>
            <a:r>
              <a:rPr lang="en-US" sz="2400" err="1">
                <a:latin typeface="Montserrat"/>
              </a:rPr>
              <a:t>Unió</a:t>
            </a:r>
            <a:r>
              <a:rPr lang="en-US" sz="2400">
                <a:latin typeface="Montserrat"/>
              </a:rPr>
              <a:t> </a:t>
            </a:r>
            <a:r>
              <a:rPr lang="en-US" sz="2400" err="1">
                <a:latin typeface="Montserrat"/>
              </a:rPr>
              <a:t>vagy</a:t>
            </a:r>
            <a:r>
              <a:rPr lang="en-US" sz="2400">
                <a:latin typeface="Montserrat"/>
              </a:rPr>
              <a:t> </a:t>
            </a:r>
            <a:r>
              <a:rPr lang="en-US" sz="2400" err="1">
                <a:latin typeface="Montserrat"/>
              </a:rPr>
              <a:t>az</a:t>
            </a:r>
            <a:r>
              <a:rPr lang="en-US" sz="2400">
                <a:latin typeface="Montserrat"/>
              </a:rPr>
              <a:t> </a:t>
            </a:r>
            <a:r>
              <a:rPr lang="en-US" sz="2400" err="1">
                <a:latin typeface="Montserrat"/>
              </a:rPr>
              <a:t>Európai</a:t>
            </a:r>
            <a:r>
              <a:rPr lang="en-US" sz="2400">
                <a:latin typeface="Montserrat"/>
              </a:rPr>
              <a:t> </a:t>
            </a:r>
            <a:r>
              <a:rPr lang="en-US" sz="2400" err="1">
                <a:latin typeface="Montserrat"/>
              </a:rPr>
              <a:t>Oktatási</a:t>
            </a:r>
            <a:r>
              <a:rPr lang="en-US" sz="2400">
                <a:latin typeface="Montserrat"/>
              </a:rPr>
              <a:t> </a:t>
            </a:r>
            <a:r>
              <a:rPr lang="en-US" sz="2400" err="1">
                <a:latin typeface="Montserrat"/>
              </a:rPr>
              <a:t>és</a:t>
            </a:r>
            <a:r>
              <a:rPr lang="en-US" sz="2400">
                <a:latin typeface="Montserrat"/>
              </a:rPr>
              <a:t> </a:t>
            </a:r>
            <a:r>
              <a:rPr lang="en-US" sz="2400" err="1">
                <a:latin typeface="Montserrat"/>
              </a:rPr>
              <a:t>Kulturális</a:t>
            </a:r>
            <a:r>
              <a:rPr lang="en-US" sz="2400">
                <a:latin typeface="Montserrat"/>
              </a:rPr>
              <a:t> </a:t>
            </a:r>
            <a:r>
              <a:rPr lang="en-US" sz="2400" err="1">
                <a:latin typeface="Montserrat"/>
              </a:rPr>
              <a:t>Végrehajtó</a:t>
            </a:r>
            <a:r>
              <a:rPr lang="en-US" sz="2400">
                <a:latin typeface="Montserrat"/>
              </a:rPr>
              <a:t> </a:t>
            </a:r>
            <a:r>
              <a:rPr lang="en-US" sz="2400" err="1">
                <a:latin typeface="Montserrat"/>
              </a:rPr>
              <a:t>Ügynökség</a:t>
            </a:r>
            <a:r>
              <a:rPr lang="en-US" sz="2400">
                <a:latin typeface="Montserrat"/>
              </a:rPr>
              <a:t> (EACEA) </a:t>
            </a:r>
            <a:r>
              <a:rPr lang="en-US" sz="2400" err="1">
                <a:latin typeface="Montserrat"/>
              </a:rPr>
              <a:t>álláspontját</a:t>
            </a:r>
            <a:r>
              <a:rPr lang="en-US" sz="2400">
                <a:latin typeface="Montserrat"/>
              </a:rPr>
              <a:t>. Sem </a:t>
            </a:r>
            <a:r>
              <a:rPr lang="en-US" sz="2400" err="1">
                <a:latin typeface="Montserrat"/>
              </a:rPr>
              <a:t>az</a:t>
            </a:r>
            <a:r>
              <a:rPr lang="en-US" sz="2400">
                <a:latin typeface="Montserrat"/>
              </a:rPr>
              <a:t> </a:t>
            </a:r>
            <a:r>
              <a:rPr lang="en-US" sz="2400" err="1">
                <a:latin typeface="Montserrat"/>
              </a:rPr>
              <a:t>Európai</a:t>
            </a:r>
            <a:r>
              <a:rPr lang="en-US" sz="2400">
                <a:latin typeface="Montserrat"/>
              </a:rPr>
              <a:t> </a:t>
            </a:r>
            <a:r>
              <a:rPr lang="en-US" sz="2400" err="1">
                <a:latin typeface="Montserrat"/>
              </a:rPr>
              <a:t>Unió</a:t>
            </a:r>
            <a:r>
              <a:rPr lang="en-US" sz="2400">
                <a:latin typeface="Montserrat"/>
              </a:rPr>
              <a:t>, </a:t>
            </a:r>
            <a:r>
              <a:rPr lang="en-US" sz="2400" err="1">
                <a:latin typeface="Montserrat"/>
              </a:rPr>
              <a:t>sem</a:t>
            </a:r>
            <a:r>
              <a:rPr lang="en-US" sz="2400">
                <a:latin typeface="Montserrat"/>
              </a:rPr>
              <a:t> </a:t>
            </a:r>
            <a:r>
              <a:rPr lang="en-US" sz="2400" err="1">
                <a:latin typeface="Montserrat"/>
              </a:rPr>
              <a:t>az</a:t>
            </a:r>
            <a:r>
              <a:rPr lang="en-US" sz="2400">
                <a:latin typeface="Montserrat"/>
              </a:rPr>
              <a:t> EACEA </a:t>
            </a:r>
            <a:r>
              <a:rPr lang="en-US" sz="2400" err="1">
                <a:latin typeface="Montserrat"/>
              </a:rPr>
              <a:t>nem</a:t>
            </a:r>
            <a:r>
              <a:rPr lang="en-US" sz="2400">
                <a:latin typeface="Montserrat"/>
              </a:rPr>
              <a:t> </a:t>
            </a:r>
            <a:r>
              <a:rPr lang="en-US" sz="2400" err="1">
                <a:latin typeface="Montserrat"/>
              </a:rPr>
              <a:t>vállal</a:t>
            </a:r>
            <a:r>
              <a:rPr lang="en-US" sz="2400">
                <a:latin typeface="Montserrat"/>
              </a:rPr>
              <a:t> </a:t>
            </a:r>
            <a:r>
              <a:rPr lang="en-US" sz="2400" err="1">
                <a:latin typeface="Montserrat"/>
              </a:rPr>
              <a:t>felelősséget</a:t>
            </a:r>
            <a:r>
              <a:rPr lang="en-US" sz="2400">
                <a:latin typeface="Montserrat"/>
              </a:rPr>
              <a:t> </a:t>
            </a:r>
            <a:r>
              <a:rPr lang="en-US" sz="2400" err="1">
                <a:latin typeface="Montserrat"/>
              </a:rPr>
              <a:t>értük</a:t>
            </a:r>
            <a:r>
              <a:rPr lang="en-US" sz="2400">
                <a:latin typeface="Montserrat"/>
              </a:rPr>
              <a:t>.</a:t>
            </a:r>
            <a:endParaRPr lang="en-US" sz="2400" err="1">
              <a:latin typeface="Montserrat"/>
            </a:endParaRPr>
          </a:p>
        </p:txBody>
      </p:sp>
      <p:pic>
        <p:nvPicPr>
          <p:cNvPr id="10" name="Picture 9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CA3D40E5-8446-4C99-8E6D-CA92B6006D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9902" y="4525980"/>
            <a:ext cx="5543563" cy="1235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6110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95;p13">
            <a:extLst>
              <a:ext uri="{FF2B5EF4-FFF2-40B4-BE49-F238E27FC236}">
                <a16:creationId xmlns:a16="http://schemas.microsoft.com/office/drawing/2014/main" id="{3A67C1AF-4E9B-1782-264D-2201E6E7BCDB}"/>
              </a:ext>
            </a:extLst>
          </p:cNvPr>
          <p:cNvSpPr/>
          <p:nvPr/>
        </p:nvSpPr>
        <p:spPr>
          <a:xfrm>
            <a:off x="-297659" y="-593557"/>
            <a:ext cx="18746079" cy="11133220"/>
          </a:xfrm>
          <a:custGeom>
            <a:avLst/>
            <a:gdLst/>
            <a:ahLst/>
            <a:cxnLst/>
            <a:rect l="l" t="t" r="r" b="b"/>
            <a:pathLst>
              <a:path w="9829008" h="10793102" extrusionOk="0">
                <a:moveTo>
                  <a:pt x="0" y="0"/>
                </a:moveTo>
                <a:lnTo>
                  <a:pt x="9829008" y="0"/>
                </a:lnTo>
                <a:lnTo>
                  <a:pt x="9829008" y="10793102"/>
                </a:lnTo>
                <a:lnTo>
                  <a:pt x="0" y="10793102"/>
                </a:lnTo>
                <a:lnTo>
                  <a:pt x="0" y="0"/>
                </a:lnTo>
                <a:close/>
              </a:path>
            </a:pathLst>
          </a:custGeom>
          <a:solidFill>
            <a:srgbClr val="FAFFCA"/>
          </a:solidFill>
          <a:ln>
            <a:noFill/>
          </a:ln>
        </p:spPr>
        <p:txBody>
          <a:bodyPr/>
          <a:lstStyle/>
          <a:p>
            <a:endParaRPr lang="fi-FI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441A39-708D-390D-8AF4-06A79C5331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9786" y="2337474"/>
            <a:ext cx="13211188" cy="5768923"/>
          </a:xfrm>
          <a:prstGeom prst="rect">
            <a:avLst/>
          </a:prstGeom>
        </p:spPr>
      </p:pic>
      <p:pic>
        <p:nvPicPr>
          <p:cNvPr id="4" name="Picture 3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2A6C765F-164B-518E-FF3F-EA28BE4AD6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438" y="8606711"/>
            <a:ext cx="14278130" cy="2186124"/>
          </a:xfrm>
          <a:prstGeom prst="rect">
            <a:avLst/>
          </a:prstGeom>
        </p:spPr>
      </p:pic>
      <p:sp>
        <p:nvSpPr>
          <p:cNvPr id="5" name="Google Shape;227;p9">
            <a:extLst>
              <a:ext uri="{FF2B5EF4-FFF2-40B4-BE49-F238E27FC236}">
                <a16:creationId xmlns:a16="http://schemas.microsoft.com/office/drawing/2014/main" id="{66048437-1D77-9A81-3D45-2909D542DCCB}"/>
              </a:ext>
            </a:extLst>
          </p:cNvPr>
          <p:cNvSpPr txBox="1"/>
          <p:nvPr/>
        </p:nvSpPr>
        <p:spPr>
          <a:xfrm>
            <a:off x="1706960" y="3199257"/>
            <a:ext cx="14874078" cy="2462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en-US" sz="8000" i="0" u="none" strike="noStrike" cap="none" dirty="0">
                <a:solidFill>
                  <a:schemeClr val="bg1"/>
                </a:solidFill>
                <a:latin typeface="Impact" panose="020B0806030902050204" pitchFamily="34" charset="0"/>
                <a:ea typeface="Montserrat"/>
                <a:cs typeface="Montserrat"/>
                <a:sym typeface="Montserrat"/>
              </a:rPr>
              <a:t>4</a:t>
            </a:r>
            <a:r>
              <a:rPr lang="en-US" sz="8000" dirty="0">
                <a:solidFill>
                  <a:schemeClr val="bg1"/>
                </a:solidFill>
                <a:latin typeface="Impact" panose="020B0806030902050204" pitchFamily="34" charset="0"/>
                <a:ea typeface="Montserrat"/>
                <a:cs typeface="Montserrat"/>
                <a:sym typeface="Montserrat"/>
              </a:rPr>
              <a:t>. LÉPÉS: </a:t>
            </a:r>
            <a:endParaRPr lang="en-US" sz="8000" i="0" u="none" strike="noStrike" cap="none" dirty="0">
              <a:solidFill>
                <a:schemeClr val="bg1"/>
              </a:solidFill>
              <a:latin typeface="Impact" panose="020B0806030902050204" pitchFamily="34" charset="0"/>
              <a:ea typeface="Montserrat"/>
              <a:cs typeface="Montserrat"/>
              <a:sym typeface="Montserrat"/>
            </a:endParaRPr>
          </a:p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dirty="0">
                <a:solidFill>
                  <a:schemeClr val="bg1"/>
                </a:solidFill>
                <a:latin typeface="Impact" panose="020B0806030902050204" pitchFamily="34" charset="0"/>
                <a:sym typeface="Montserrat"/>
              </a:rPr>
              <a:t>MEGVALÓSÍTÁS</a:t>
            </a:r>
            <a:endParaRPr lang="en-US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4047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3"/>
          <p:cNvSpPr/>
          <p:nvPr/>
        </p:nvSpPr>
        <p:spPr>
          <a:xfrm>
            <a:off x="0" y="0"/>
            <a:ext cx="9144000" cy="10287000"/>
          </a:xfrm>
          <a:custGeom>
            <a:avLst/>
            <a:gdLst/>
            <a:ahLst/>
            <a:cxnLst/>
            <a:rect l="l" t="t" r="r" b="b"/>
            <a:pathLst>
              <a:path w="9829008" h="10793102" extrusionOk="0">
                <a:moveTo>
                  <a:pt x="0" y="0"/>
                </a:moveTo>
                <a:lnTo>
                  <a:pt x="9829008" y="0"/>
                </a:lnTo>
                <a:lnTo>
                  <a:pt x="9829008" y="10793102"/>
                </a:lnTo>
                <a:lnTo>
                  <a:pt x="0" y="10793102"/>
                </a:lnTo>
                <a:lnTo>
                  <a:pt x="0" y="0"/>
                </a:lnTo>
                <a:close/>
              </a:path>
            </a:pathLst>
          </a:custGeom>
          <a:solidFill>
            <a:srgbClr val="FAFFCA"/>
          </a:solidFill>
          <a:ln>
            <a:noFill/>
          </a:ln>
        </p:spPr>
        <p:txBody>
          <a:bodyPr/>
          <a:lstStyle/>
          <a:p>
            <a:endParaRPr lang="fi-FI"/>
          </a:p>
        </p:txBody>
      </p:sp>
      <p:pic>
        <p:nvPicPr>
          <p:cNvPr id="9" name="Picture 8" descr="A box with a computer and papers&#10;&#10;Description automatically generated">
            <a:extLst>
              <a:ext uri="{FF2B5EF4-FFF2-40B4-BE49-F238E27FC236}">
                <a16:creationId xmlns:a16="http://schemas.microsoft.com/office/drawing/2014/main" id="{E7418E87-7AB5-D960-988B-C413941691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690" y="1114425"/>
            <a:ext cx="8312616" cy="11906520"/>
          </a:xfrm>
          <a:prstGeom prst="rect">
            <a:avLst/>
          </a:prstGeom>
        </p:spPr>
      </p:pic>
      <p:sp>
        <p:nvSpPr>
          <p:cNvPr id="4" name="Google Shape;270;p11">
            <a:extLst>
              <a:ext uri="{FF2B5EF4-FFF2-40B4-BE49-F238E27FC236}">
                <a16:creationId xmlns:a16="http://schemas.microsoft.com/office/drawing/2014/main" id="{9D3C0A9C-4B3D-0EA9-1605-323C6D566FCD}"/>
              </a:ext>
            </a:extLst>
          </p:cNvPr>
          <p:cNvSpPr txBox="1"/>
          <p:nvPr/>
        </p:nvSpPr>
        <p:spPr>
          <a:xfrm>
            <a:off x="9696534" y="1581527"/>
            <a:ext cx="8073436" cy="7355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7429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Szükség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 van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még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több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üres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lapra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vagy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egy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számítógépre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,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hogy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 a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terveket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valóra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tudjuk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váltani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: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ehhez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szükséges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az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erőforrások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összehangolása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,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tevékenységek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szervezése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,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fenntarthatóság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felmérése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,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költségek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kalkulációja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,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kockázatértékelés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és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 -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csökkentés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 (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ezekről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bővebb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információ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 a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következő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diákon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található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).</a:t>
            </a:r>
          </a:p>
          <a:p>
            <a:pPr marL="7429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Fontos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felidézni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 a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korábbi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információkat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az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eddigi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lépésekhez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kapcsolódóan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és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 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figyelembe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venni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azokat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.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Érdemes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az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eddig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létrehozott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anyagokat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látható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helyen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tartani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,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mivel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 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ebben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 a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lépésben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többször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 is 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vissza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kell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térni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azokhoz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.</a:t>
            </a:r>
          </a:p>
        </p:txBody>
      </p:sp>
      <p:sp>
        <p:nvSpPr>
          <p:cNvPr id="12" name="Google Shape;266;p11">
            <a:extLst>
              <a:ext uri="{FF2B5EF4-FFF2-40B4-BE49-F238E27FC236}">
                <a16:creationId xmlns:a16="http://schemas.microsoft.com/office/drawing/2014/main" id="{563BAB6E-289E-B795-064A-0D2141D3C180}"/>
              </a:ext>
            </a:extLst>
          </p:cNvPr>
          <p:cNvSpPr txBox="1"/>
          <p:nvPr/>
        </p:nvSpPr>
        <p:spPr>
          <a:xfrm>
            <a:off x="2705759" y="7077345"/>
            <a:ext cx="4259596" cy="1846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Impact" panose="020B0806030902050204" pitchFamily="34" charset="0"/>
                <a:sym typeface="Montserrat"/>
              </a:rPr>
              <a:t>MAKE IT </a:t>
            </a:r>
          </a:p>
          <a:p>
            <a:pPr algn="ctr"/>
            <a:r>
              <a:rPr lang="en-US" sz="6000" dirty="0">
                <a:solidFill>
                  <a:schemeClr val="bg1"/>
                </a:solidFill>
                <a:latin typeface="Impact" panose="020B0806030902050204" pitchFamily="34" charset="0"/>
                <a:sym typeface="Montserrat"/>
              </a:rPr>
              <a:t>REAL!</a:t>
            </a:r>
            <a:endParaRPr lang="hu-HU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9869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3"/>
          <p:cNvSpPr/>
          <p:nvPr/>
        </p:nvSpPr>
        <p:spPr>
          <a:xfrm>
            <a:off x="0" y="0"/>
            <a:ext cx="9144000" cy="10287000"/>
          </a:xfrm>
          <a:custGeom>
            <a:avLst/>
            <a:gdLst/>
            <a:ahLst/>
            <a:cxnLst/>
            <a:rect l="l" t="t" r="r" b="b"/>
            <a:pathLst>
              <a:path w="9829008" h="10793102" extrusionOk="0">
                <a:moveTo>
                  <a:pt x="0" y="0"/>
                </a:moveTo>
                <a:lnTo>
                  <a:pt x="9829008" y="0"/>
                </a:lnTo>
                <a:lnTo>
                  <a:pt x="9829008" y="10793102"/>
                </a:lnTo>
                <a:lnTo>
                  <a:pt x="0" y="10793102"/>
                </a:lnTo>
                <a:lnTo>
                  <a:pt x="0" y="0"/>
                </a:lnTo>
                <a:close/>
              </a:path>
            </a:pathLst>
          </a:custGeom>
          <a:solidFill>
            <a:srgbClr val="FAFFCA"/>
          </a:solidFill>
          <a:ln>
            <a:noFill/>
          </a:ln>
        </p:spPr>
        <p:txBody>
          <a:bodyPr/>
          <a:lstStyle/>
          <a:p>
            <a:endParaRPr lang="fi-FI"/>
          </a:p>
        </p:txBody>
      </p:sp>
      <p:pic>
        <p:nvPicPr>
          <p:cNvPr id="7" name="Picture 6" descr="A box with objects flying out of it&#10;&#10;Description automatically generated">
            <a:extLst>
              <a:ext uri="{FF2B5EF4-FFF2-40B4-BE49-F238E27FC236}">
                <a16:creationId xmlns:a16="http://schemas.microsoft.com/office/drawing/2014/main" id="{B4B85504-B0C6-EDE0-2B88-B5FB1D2A0C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690" y="1114425"/>
            <a:ext cx="8312616" cy="11906520"/>
          </a:xfrm>
          <a:prstGeom prst="rect">
            <a:avLst/>
          </a:prstGeom>
        </p:spPr>
      </p:pic>
      <p:sp>
        <p:nvSpPr>
          <p:cNvPr id="5" name="Google Shape;298;p13">
            <a:extLst>
              <a:ext uri="{FF2B5EF4-FFF2-40B4-BE49-F238E27FC236}">
                <a16:creationId xmlns:a16="http://schemas.microsoft.com/office/drawing/2014/main" id="{495D11BC-38C6-A3B1-6193-E7E179B34D49}"/>
              </a:ext>
            </a:extLst>
          </p:cNvPr>
          <p:cNvSpPr txBox="1"/>
          <p:nvPr/>
        </p:nvSpPr>
        <p:spPr>
          <a:xfrm>
            <a:off x="10077805" y="1576868"/>
            <a:ext cx="7390241" cy="7109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2900" lvl="3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b="1" dirty="0" err="1">
                <a:latin typeface="Montserrat"/>
                <a:ea typeface="MS Mincho"/>
              </a:rPr>
              <a:t>Tevékenységek</a:t>
            </a:r>
            <a:r>
              <a:rPr lang="en-US" sz="2200" b="1" dirty="0">
                <a:latin typeface="Montserrat"/>
                <a:ea typeface="MS Mincho"/>
              </a:rPr>
              <a:t> </a:t>
            </a:r>
            <a:r>
              <a:rPr lang="en-US" sz="2200" b="1" dirty="0" err="1">
                <a:latin typeface="Montserrat"/>
                <a:ea typeface="MS Mincho"/>
              </a:rPr>
              <a:t>tervezése</a:t>
            </a:r>
            <a:r>
              <a:rPr lang="en-US" sz="2200" b="1" dirty="0">
                <a:latin typeface="Montserrat"/>
                <a:ea typeface="MS Mincho"/>
              </a:rPr>
              <a:t>:</a:t>
            </a:r>
            <a:endParaRPr lang="fi-FI" sz="2200" b="1" dirty="0">
              <a:latin typeface="Montserrat"/>
              <a:ea typeface="MS Mincho"/>
            </a:endParaRPr>
          </a:p>
          <a:p>
            <a:pPr lvl="3">
              <a:lnSpc>
                <a:spcPct val="150000"/>
              </a:lnSpc>
            </a:pPr>
            <a:r>
              <a:rPr lang="en-US" sz="2200" dirty="0">
                <a:solidFill>
                  <a:schemeClr val="tx1"/>
                </a:solidFill>
                <a:latin typeface="Montserrat"/>
                <a:ea typeface="MS Mincho"/>
              </a:rPr>
              <a:t>Ebben a </a:t>
            </a:r>
            <a:r>
              <a:rPr lang="en-US" sz="2200" dirty="0" err="1">
                <a:solidFill>
                  <a:schemeClr val="tx1"/>
                </a:solidFill>
                <a:latin typeface="Montserrat"/>
                <a:ea typeface="MS Mincho"/>
              </a:rPr>
              <a:t>pontban</a:t>
            </a:r>
            <a:r>
              <a:rPr lang="en-US" sz="22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Montserrat"/>
                <a:ea typeface="MS Mincho"/>
              </a:rPr>
              <a:t>elengedhetetlen</a:t>
            </a:r>
            <a:r>
              <a:rPr lang="en-US" sz="22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Montserrat"/>
                <a:ea typeface="MS Mincho"/>
              </a:rPr>
              <a:t>egy</a:t>
            </a:r>
            <a:r>
              <a:rPr lang="en-US" sz="22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Montserrat"/>
                <a:ea typeface="MS Mincho"/>
              </a:rPr>
              <a:t>részletes</a:t>
            </a:r>
            <a:r>
              <a:rPr lang="en-US" sz="22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Montserrat"/>
                <a:ea typeface="MS Mincho"/>
              </a:rPr>
              <a:t>terv</a:t>
            </a:r>
            <a:r>
              <a:rPr lang="en-US" sz="22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Montserrat"/>
                <a:ea typeface="MS Mincho"/>
              </a:rPr>
              <a:t>kidolgozása</a:t>
            </a:r>
            <a:r>
              <a:rPr lang="en-US" sz="2200" dirty="0">
                <a:solidFill>
                  <a:schemeClr val="tx1"/>
                </a:solidFill>
                <a:latin typeface="Montserrat"/>
                <a:ea typeface="MS Mincho"/>
              </a:rPr>
              <a:t>, </a:t>
            </a:r>
            <a:r>
              <a:rPr lang="en-US" sz="2200" dirty="0" err="1">
                <a:solidFill>
                  <a:schemeClr val="tx1"/>
                </a:solidFill>
                <a:latin typeface="Montserrat"/>
                <a:ea typeface="MS Mincho"/>
              </a:rPr>
              <a:t>melyben</a:t>
            </a:r>
            <a:r>
              <a:rPr lang="en-US" sz="22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Montserrat"/>
                <a:ea typeface="MS Mincho"/>
              </a:rPr>
              <a:t>körvonalazódik</a:t>
            </a:r>
            <a:r>
              <a:rPr lang="en-US" sz="22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Montserrat"/>
                <a:ea typeface="MS Mincho"/>
              </a:rPr>
              <a:t>az</a:t>
            </a:r>
            <a:r>
              <a:rPr lang="en-US" sz="22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Montserrat"/>
                <a:ea typeface="MS Mincho"/>
              </a:rPr>
              <a:t>idővonal</a:t>
            </a:r>
            <a:r>
              <a:rPr lang="en-US" sz="2200" dirty="0">
                <a:solidFill>
                  <a:schemeClr val="tx1"/>
                </a:solidFill>
                <a:latin typeface="Montserrat"/>
                <a:ea typeface="MS Mincho"/>
              </a:rPr>
              <a:t>, </a:t>
            </a:r>
            <a:r>
              <a:rPr lang="en-US" sz="2200" dirty="0" err="1">
                <a:solidFill>
                  <a:schemeClr val="tx1"/>
                </a:solidFill>
                <a:latin typeface="Montserrat"/>
                <a:ea typeface="MS Mincho"/>
              </a:rPr>
              <a:t>egyes</a:t>
            </a:r>
            <a:r>
              <a:rPr lang="en-US" sz="2200" dirty="0">
                <a:solidFill>
                  <a:schemeClr val="tx1"/>
                </a:solidFill>
                <a:latin typeface="Montserrat"/>
                <a:ea typeface="MS Mincho"/>
              </a:rPr>
              <a:t> </a:t>
            </a:r>
            <a:r>
              <a:rPr lang="en-US" sz="2200" dirty="0" err="1">
                <a:solidFill>
                  <a:schemeClr val="tx1"/>
                </a:solidFill>
                <a:latin typeface="Montserrat"/>
                <a:ea typeface="MS Mincho"/>
              </a:rPr>
              <a:t>mérföldkövek</a:t>
            </a:r>
            <a:r>
              <a:rPr lang="en-US" sz="2200" dirty="0">
                <a:solidFill>
                  <a:schemeClr val="tx1"/>
                </a:solidFill>
                <a:latin typeface="Montserrat"/>
                <a:ea typeface="MS Mincho"/>
              </a:rPr>
              <a:t>, </a:t>
            </a:r>
            <a:r>
              <a:rPr lang="en-US" sz="2200" dirty="0" err="1">
                <a:solidFill>
                  <a:schemeClr val="tx1"/>
                </a:solidFill>
                <a:latin typeface="Montserrat"/>
                <a:ea typeface="MS Mincho"/>
              </a:rPr>
              <a:t>felelősségi</a:t>
            </a:r>
            <a:r>
              <a:rPr lang="en-US" sz="22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Montserrat"/>
                <a:ea typeface="MS Mincho"/>
              </a:rPr>
              <a:t>körök</a:t>
            </a:r>
            <a:r>
              <a:rPr lang="en-US" sz="2200" dirty="0">
                <a:solidFill>
                  <a:schemeClr val="tx1"/>
                </a:solidFill>
                <a:latin typeface="Montserrat"/>
                <a:ea typeface="MS Mincho"/>
              </a:rPr>
              <a:t>, </a:t>
            </a:r>
            <a:r>
              <a:rPr lang="en-US" sz="2200" dirty="0" err="1">
                <a:solidFill>
                  <a:schemeClr val="tx1"/>
                </a:solidFill>
                <a:latin typeface="Montserrat"/>
                <a:ea typeface="MS Mincho"/>
              </a:rPr>
              <a:t>melyek</a:t>
            </a:r>
            <a:r>
              <a:rPr lang="en-US" sz="22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Montserrat"/>
                <a:ea typeface="MS Mincho"/>
              </a:rPr>
              <a:t>biztosítják</a:t>
            </a:r>
            <a:r>
              <a:rPr lang="en-US" sz="2200" dirty="0">
                <a:solidFill>
                  <a:schemeClr val="tx1"/>
                </a:solidFill>
                <a:latin typeface="Montserrat"/>
                <a:ea typeface="MS Mincho"/>
              </a:rPr>
              <a:t> a </a:t>
            </a:r>
            <a:r>
              <a:rPr lang="en-US" sz="2200" dirty="0" err="1">
                <a:solidFill>
                  <a:schemeClr val="tx1"/>
                </a:solidFill>
                <a:latin typeface="Montserrat"/>
                <a:ea typeface="MS Mincho"/>
              </a:rPr>
              <a:t>végrehajtáshoz</a:t>
            </a:r>
            <a:r>
              <a:rPr lang="en-US" sz="22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Montserrat"/>
                <a:ea typeface="MS Mincho"/>
              </a:rPr>
              <a:t>szükséges</a:t>
            </a:r>
            <a:r>
              <a:rPr lang="en-US" sz="2200" dirty="0">
                <a:solidFill>
                  <a:schemeClr val="tx1"/>
                </a:solidFill>
                <a:latin typeface="Montserrat"/>
                <a:ea typeface="MS Mincho"/>
              </a:rPr>
              <a:t> </a:t>
            </a:r>
            <a:r>
              <a:rPr lang="en-US" sz="2200" dirty="0" err="1">
                <a:solidFill>
                  <a:schemeClr val="tx1"/>
                </a:solidFill>
                <a:latin typeface="Montserrat"/>
                <a:ea typeface="MS Mincho"/>
              </a:rPr>
              <a:t>szisztematikus</a:t>
            </a:r>
            <a:r>
              <a:rPr lang="en-US" sz="22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Montserrat"/>
                <a:ea typeface="MS Mincho"/>
              </a:rPr>
              <a:t>tervezést</a:t>
            </a:r>
            <a:r>
              <a:rPr lang="en-US" sz="2200" dirty="0">
                <a:solidFill>
                  <a:schemeClr val="tx1"/>
                </a:solidFill>
                <a:latin typeface="Montserrat"/>
                <a:ea typeface="MS Mincho"/>
              </a:rPr>
              <a:t>. A </a:t>
            </a:r>
            <a:r>
              <a:rPr lang="en-US" sz="2200" dirty="0" err="1">
                <a:solidFill>
                  <a:schemeClr val="tx1"/>
                </a:solidFill>
                <a:latin typeface="Montserrat"/>
                <a:ea typeface="MS Mincho"/>
              </a:rPr>
              <a:t>prototípus</a:t>
            </a:r>
            <a:r>
              <a:rPr lang="en-US" sz="22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Montserrat"/>
                <a:ea typeface="MS Mincho"/>
              </a:rPr>
              <a:t>használata</a:t>
            </a:r>
            <a:r>
              <a:rPr lang="en-US" sz="22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Montserrat"/>
                <a:ea typeface="MS Mincho"/>
              </a:rPr>
              <a:t>segítség</a:t>
            </a:r>
            <a:r>
              <a:rPr lang="en-US" sz="2200" dirty="0">
                <a:solidFill>
                  <a:schemeClr val="tx1"/>
                </a:solidFill>
                <a:latin typeface="Montserrat"/>
                <a:ea typeface="MS Mincho"/>
              </a:rPr>
              <a:t> a </a:t>
            </a:r>
            <a:r>
              <a:rPr lang="en-US" sz="2200" dirty="0" err="1">
                <a:solidFill>
                  <a:schemeClr val="tx1"/>
                </a:solidFill>
                <a:latin typeface="Montserrat"/>
                <a:ea typeface="MS Mincho"/>
              </a:rPr>
              <a:t>tevékenységek</a:t>
            </a:r>
            <a:r>
              <a:rPr lang="en-US" sz="22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Montserrat"/>
                <a:ea typeface="MS Mincho"/>
              </a:rPr>
              <a:t>megszervezéséhez</a:t>
            </a:r>
            <a:r>
              <a:rPr lang="en-US" sz="2200" dirty="0">
                <a:solidFill>
                  <a:schemeClr val="tx1"/>
                </a:solidFill>
                <a:latin typeface="Montserrat"/>
                <a:ea typeface="MS Mincho"/>
              </a:rPr>
              <a:t>.</a:t>
            </a:r>
          </a:p>
          <a:p>
            <a:pPr marL="342900" lvl="3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b="1" dirty="0" err="1">
                <a:solidFill>
                  <a:schemeClr val="tx1"/>
                </a:solidFill>
                <a:latin typeface="Montserrat"/>
                <a:ea typeface="MS Mincho"/>
              </a:rPr>
              <a:t>Erőforrások</a:t>
            </a:r>
            <a:r>
              <a:rPr lang="en-US" sz="2200" b="1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Montserrat"/>
                <a:ea typeface="MS Mincho"/>
              </a:rPr>
              <a:t>szervezése</a:t>
            </a:r>
            <a:r>
              <a:rPr lang="en-US" sz="2200" b="1" dirty="0">
                <a:solidFill>
                  <a:schemeClr val="tx1"/>
                </a:solidFill>
                <a:latin typeface="Montserrat"/>
                <a:ea typeface="MS Mincho"/>
              </a:rPr>
              <a:t>:</a:t>
            </a:r>
            <a:endParaRPr lang="fi-FI" sz="2200" b="1" dirty="0">
              <a:solidFill>
                <a:schemeClr val="tx1"/>
              </a:solidFill>
              <a:latin typeface="Montserrat"/>
              <a:ea typeface="MS Mincho"/>
            </a:endParaRPr>
          </a:p>
          <a:p>
            <a:pPr lvl="3">
              <a:lnSpc>
                <a:spcPct val="150000"/>
              </a:lnSpc>
            </a:pPr>
            <a:r>
              <a:rPr lang="en-US" sz="2200" dirty="0">
                <a:solidFill>
                  <a:schemeClr val="tx1"/>
                </a:solidFill>
                <a:latin typeface="Montserrat"/>
                <a:ea typeface="MS Mincho"/>
              </a:rPr>
              <a:t>A </a:t>
            </a:r>
            <a:r>
              <a:rPr lang="en-US" sz="2200" dirty="0" err="1">
                <a:solidFill>
                  <a:schemeClr val="tx1"/>
                </a:solidFill>
                <a:latin typeface="Montserrat"/>
                <a:ea typeface="MS Mincho"/>
              </a:rPr>
              <a:t>végrehajtáshoz</a:t>
            </a:r>
            <a:r>
              <a:rPr lang="en-US" sz="22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Montserrat"/>
                <a:ea typeface="MS Mincho"/>
              </a:rPr>
              <a:t>szükséges</a:t>
            </a:r>
            <a:r>
              <a:rPr lang="en-US" sz="22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Montserrat"/>
                <a:ea typeface="MS Mincho"/>
              </a:rPr>
              <a:t>erőforrások</a:t>
            </a:r>
            <a:r>
              <a:rPr lang="en-US" sz="22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Montserrat"/>
                <a:ea typeface="MS Mincho"/>
              </a:rPr>
              <a:t>azonosítása</a:t>
            </a:r>
            <a:r>
              <a:rPr lang="en-US" sz="22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Montserrat"/>
                <a:ea typeface="MS Mincho"/>
              </a:rPr>
              <a:t>és</a:t>
            </a:r>
            <a:r>
              <a:rPr lang="en-US" sz="22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Montserrat"/>
                <a:ea typeface="MS Mincho"/>
              </a:rPr>
              <a:t>kiosztása</a:t>
            </a:r>
            <a:r>
              <a:rPr lang="en-US" sz="2200" dirty="0">
                <a:solidFill>
                  <a:schemeClr val="tx1"/>
                </a:solidFill>
                <a:latin typeface="Montserrat"/>
                <a:ea typeface="MS Mincho"/>
              </a:rPr>
              <a:t>. Az </a:t>
            </a:r>
            <a:r>
              <a:rPr lang="en-US" sz="2200" dirty="0" err="1">
                <a:solidFill>
                  <a:schemeClr val="tx1"/>
                </a:solidFill>
                <a:latin typeface="Montserrat"/>
                <a:ea typeface="MS Mincho"/>
              </a:rPr>
              <a:t>erőforrásokhoz</a:t>
            </a:r>
            <a:r>
              <a:rPr lang="en-US" sz="22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Montserrat"/>
                <a:ea typeface="MS Mincho"/>
              </a:rPr>
              <a:t>tartozik</a:t>
            </a:r>
            <a:r>
              <a:rPr lang="en-US" sz="2200" dirty="0">
                <a:solidFill>
                  <a:schemeClr val="tx1"/>
                </a:solidFill>
                <a:latin typeface="Montserrat"/>
                <a:ea typeface="MS Mincho"/>
              </a:rPr>
              <a:t> a </a:t>
            </a:r>
            <a:r>
              <a:rPr lang="en-US" sz="2200" dirty="0" err="1">
                <a:solidFill>
                  <a:schemeClr val="tx1"/>
                </a:solidFill>
                <a:latin typeface="Montserrat"/>
                <a:ea typeface="MS Mincho"/>
              </a:rPr>
              <a:t>személyzet</a:t>
            </a:r>
            <a:r>
              <a:rPr lang="en-US" sz="2200" dirty="0">
                <a:solidFill>
                  <a:schemeClr val="tx1"/>
                </a:solidFill>
                <a:latin typeface="Montserrat"/>
                <a:ea typeface="MS Mincho"/>
              </a:rPr>
              <a:t>, </a:t>
            </a:r>
            <a:r>
              <a:rPr lang="en-US" sz="2200" dirty="0" err="1">
                <a:solidFill>
                  <a:schemeClr val="tx1"/>
                </a:solidFill>
                <a:latin typeface="Montserrat"/>
                <a:ea typeface="MS Mincho"/>
              </a:rPr>
              <a:t>felhasznált</a:t>
            </a:r>
            <a:r>
              <a:rPr lang="en-US" sz="22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Montserrat"/>
                <a:ea typeface="MS Mincho"/>
              </a:rPr>
              <a:t>anyagok</a:t>
            </a:r>
            <a:r>
              <a:rPr lang="en-US" sz="2200" dirty="0">
                <a:solidFill>
                  <a:schemeClr val="tx1"/>
                </a:solidFill>
                <a:latin typeface="Montserrat"/>
                <a:ea typeface="MS Mincho"/>
              </a:rPr>
              <a:t>, </a:t>
            </a:r>
            <a:r>
              <a:rPr lang="en-US" sz="2200" dirty="0" err="1">
                <a:solidFill>
                  <a:schemeClr val="tx1"/>
                </a:solidFill>
                <a:latin typeface="Montserrat"/>
                <a:ea typeface="MS Mincho"/>
              </a:rPr>
              <a:t>berendezések</a:t>
            </a:r>
            <a:r>
              <a:rPr lang="en-US" sz="22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Montserrat"/>
                <a:ea typeface="MS Mincho"/>
              </a:rPr>
              <a:t>és</a:t>
            </a:r>
            <a:r>
              <a:rPr lang="en-US" sz="2200" dirty="0">
                <a:solidFill>
                  <a:schemeClr val="tx1"/>
                </a:solidFill>
                <a:latin typeface="Montserrat"/>
                <a:ea typeface="MS Mincho"/>
              </a:rPr>
              <a:t> a </a:t>
            </a:r>
            <a:r>
              <a:rPr lang="en-US" sz="2200" dirty="0" err="1">
                <a:solidFill>
                  <a:schemeClr val="tx1"/>
                </a:solidFill>
                <a:latin typeface="Montserrat"/>
                <a:ea typeface="MS Mincho"/>
              </a:rPr>
              <a:t>technológiai</a:t>
            </a:r>
            <a:r>
              <a:rPr lang="en-US" sz="22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Montserrat"/>
                <a:ea typeface="MS Mincho"/>
              </a:rPr>
              <a:t>eszközök</a:t>
            </a:r>
            <a:r>
              <a:rPr lang="en-US" sz="2200" dirty="0">
                <a:solidFill>
                  <a:schemeClr val="tx1"/>
                </a:solidFill>
                <a:latin typeface="Montserrat"/>
                <a:ea typeface="MS Mincho"/>
              </a:rPr>
              <a:t> is. A </a:t>
            </a:r>
            <a:r>
              <a:rPr lang="en-US" sz="2200" dirty="0" err="1">
                <a:solidFill>
                  <a:schemeClr val="tx1"/>
                </a:solidFill>
                <a:latin typeface="Montserrat"/>
                <a:ea typeface="MS Mincho"/>
              </a:rPr>
              <a:t>prototípus</a:t>
            </a:r>
            <a:r>
              <a:rPr lang="en-US" sz="22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Montserrat"/>
                <a:ea typeface="MS Mincho"/>
              </a:rPr>
              <a:t>használata</a:t>
            </a:r>
            <a:r>
              <a:rPr lang="en-US" sz="22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Montserrat"/>
                <a:ea typeface="MS Mincho"/>
              </a:rPr>
              <a:t>segítség</a:t>
            </a:r>
            <a:r>
              <a:rPr lang="en-US" sz="22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Montserrat"/>
                <a:ea typeface="MS Mincho"/>
              </a:rPr>
              <a:t>az</a:t>
            </a:r>
            <a:r>
              <a:rPr lang="en-US" sz="22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Montserrat"/>
                <a:ea typeface="MS Mincho"/>
              </a:rPr>
              <a:t>erőforrások</a:t>
            </a:r>
            <a:r>
              <a:rPr lang="en-US" sz="22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Montserrat"/>
                <a:ea typeface="MS Mincho"/>
              </a:rPr>
              <a:t>felméréséhez</a:t>
            </a:r>
            <a:r>
              <a:rPr lang="en-US" sz="2200" dirty="0">
                <a:solidFill>
                  <a:schemeClr val="tx1"/>
                </a:solidFill>
                <a:latin typeface="Montserrat"/>
                <a:ea typeface="MS Mincho"/>
              </a:rPr>
              <a:t>.</a:t>
            </a:r>
          </a:p>
        </p:txBody>
      </p:sp>
      <p:sp>
        <p:nvSpPr>
          <p:cNvPr id="2" name="Google Shape;266;p11">
            <a:extLst>
              <a:ext uri="{FF2B5EF4-FFF2-40B4-BE49-F238E27FC236}">
                <a16:creationId xmlns:a16="http://schemas.microsoft.com/office/drawing/2014/main" id="{986FAC6B-21B4-D605-1ADD-DB41418F90FB}"/>
              </a:ext>
            </a:extLst>
          </p:cNvPr>
          <p:cNvSpPr txBox="1"/>
          <p:nvPr/>
        </p:nvSpPr>
        <p:spPr>
          <a:xfrm>
            <a:off x="2705759" y="7077345"/>
            <a:ext cx="4259596" cy="1846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Impact" panose="020B0806030902050204" pitchFamily="34" charset="0"/>
                <a:sym typeface="Montserrat"/>
              </a:rPr>
              <a:t>MAKE IT </a:t>
            </a:r>
          </a:p>
          <a:p>
            <a:pPr algn="ctr"/>
            <a:r>
              <a:rPr lang="en-US" sz="6000" dirty="0">
                <a:solidFill>
                  <a:schemeClr val="bg1"/>
                </a:solidFill>
                <a:latin typeface="Impact" panose="020B0806030902050204" pitchFamily="34" charset="0"/>
                <a:sym typeface="Montserrat"/>
              </a:rPr>
              <a:t>REAL!</a:t>
            </a:r>
            <a:endParaRPr lang="hu-HU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>
          <a:extLst>
            <a:ext uri="{FF2B5EF4-FFF2-40B4-BE49-F238E27FC236}">
              <a16:creationId xmlns:a16="http://schemas.microsoft.com/office/drawing/2014/main" id="{89831305-6F51-A23C-1E12-7BF69790A3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3">
            <a:extLst>
              <a:ext uri="{FF2B5EF4-FFF2-40B4-BE49-F238E27FC236}">
                <a16:creationId xmlns:a16="http://schemas.microsoft.com/office/drawing/2014/main" id="{2F74D15F-829A-4506-4448-3878A39E56CA}"/>
              </a:ext>
            </a:extLst>
          </p:cNvPr>
          <p:cNvSpPr/>
          <p:nvPr/>
        </p:nvSpPr>
        <p:spPr>
          <a:xfrm>
            <a:off x="0" y="0"/>
            <a:ext cx="9144000" cy="10287000"/>
          </a:xfrm>
          <a:custGeom>
            <a:avLst/>
            <a:gdLst/>
            <a:ahLst/>
            <a:cxnLst/>
            <a:rect l="l" t="t" r="r" b="b"/>
            <a:pathLst>
              <a:path w="9829008" h="10793102" extrusionOk="0">
                <a:moveTo>
                  <a:pt x="0" y="0"/>
                </a:moveTo>
                <a:lnTo>
                  <a:pt x="9829008" y="0"/>
                </a:lnTo>
                <a:lnTo>
                  <a:pt x="9829008" y="10793102"/>
                </a:lnTo>
                <a:lnTo>
                  <a:pt x="0" y="10793102"/>
                </a:lnTo>
                <a:lnTo>
                  <a:pt x="0" y="0"/>
                </a:lnTo>
                <a:close/>
              </a:path>
            </a:pathLst>
          </a:custGeom>
          <a:solidFill>
            <a:srgbClr val="FAFFCA"/>
          </a:solidFill>
          <a:ln>
            <a:noFill/>
          </a:ln>
        </p:spPr>
        <p:txBody>
          <a:bodyPr/>
          <a:lstStyle/>
          <a:p>
            <a:endParaRPr lang="fi-FI"/>
          </a:p>
        </p:txBody>
      </p:sp>
      <p:pic>
        <p:nvPicPr>
          <p:cNvPr id="7" name="Picture 6" descr="A box with objects flying out of it&#10;&#10;Description automatically generated">
            <a:extLst>
              <a:ext uri="{FF2B5EF4-FFF2-40B4-BE49-F238E27FC236}">
                <a16:creationId xmlns:a16="http://schemas.microsoft.com/office/drawing/2014/main" id="{A63F72C1-6537-F1EC-9157-C2679F01B8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202" y="1124085"/>
            <a:ext cx="8312616" cy="11906520"/>
          </a:xfrm>
          <a:prstGeom prst="rect">
            <a:avLst/>
          </a:prstGeom>
        </p:spPr>
      </p:pic>
      <p:sp>
        <p:nvSpPr>
          <p:cNvPr id="5" name="Google Shape;298;p13">
            <a:extLst>
              <a:ext uri="{FF2B5EF4-FFF2-40B4-BE49-F238E27FC236}">
                <a16:creationId xmlns:a16="http://schemas.microsoft.com/office/drawing/2014/main" id="{8AC816B5-92A9-985B-0D5D-D90F32F3A2F1}"/>
              </a:ext>
            </a:extLst>
          </p:cNvPr>
          <p:cNvSpPr txBox="1"/>
          <p:nvPr/>
        </p:nvSpPr>
        <p:spPr>
          <a:xfrm>
            <a:off x="10056239" y="2590472"/>
            <a:ext cx="7390241" cy="5078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2900" indent="-342900">
              <a:lnSpc>
                <a:spcPct val="150000"/>
              </a:lnSpc>
              <a:buFont typeface="Wingdings,Sans-Serif"/>
              <a:buChar char="Ø"/>
            </a:pPr>
            <a:r>
              <a:rPr lang="en-US" sz="2200" b="1" dirty="0" err="1">
                <a:solidFill>
                  <a:schemeClr val="tx1"/>
                </a:solidFill>
                <a:latin typeface="Montserrat"/>
                <a:ea typeface="MS Mincho"/>
              </a:rPr>
              <a:t>Költségbecslés</a:t>
            </a:r>
            <a:r>
              <a:rPr lang="en-US" sz="2200" b="1" dirty="0">
                <a:solidFill>
                  <a:schemeClr val="tx1"/>
                </a:solidFill>
                <a:latin typeface="Montserrat"/>
                <a:ea typeface="MS Mincho"/>
              </a:rPr>
              <a:t>:</a:t>
            </a:r>
            <a:endParaRPr lang="fi-FI" sz="2200" b="1" dirty="0">
              <a:solidFill>
                <a:schemeClr val="tx1"/>
              </a:solidFill>
              <a:latin typeface="Montserrat"/>
              <a:ea typeface="MS Mincho"/>
            </a:endParaRPr>
          </a:p>
          <a:p>
            <a:pPr>
              <a:lnSpc>
                <a:spcPct val="150000"/>
              </a:lnSpc>
            </a:pPr>
            <a:r>
              <a:rPr lang="en-US" sz="2200" dirty="0">
                <a:solidFill>
                  <a:schemeClr val="tx1"/>
                </a:solidFill>
                <a:latin typeface="Montserrat"/>
                <a:ea typeface="MS Mincho"/>
              </a:rPr>
              <a:t>Fontos a </a:t>
            </a:r>
            <a:r>
              <a:rPr lang="en-US" sz="2200" dirty="0" err="1">
                <a:solidFill>
                  <a:schemeClr val="tx1"/>
                </a:solidFill>
                <a:latin typeface="Montserrat"/>
                <a:ea typeface="MS Mincho"/>
              </a:rPr>
              <a:t>költségvetés</a:t>
            </a:r>
            <a:r>
              <a:rPr lang="en-US" sz="22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Montserrat"/>
                <a:ea typeface="MS Mincho"/>
              </a:rPr>
              <a:t>kidolgozása</a:t>
            </a:r>
            <a:r>
              <a:rPr lang="en-US" sz="2200" dirty="0">
                <a:solidFill>
                  <a:schemeClr val="tx1"/>
                </a:solidFill>
                <a:latin typeface="Montserrat"/>
                <a:ea typeface="MS Mincho"/>
              </a:rPr>
              <a:t>, </a:t>
            </a:r>
            <a:r>
              <a:rPr lang="en-US" sz="2200" dirty="0" err="1">
                <a:solidFill>
                  <a:schemeClr val="tx1"/>
                </a:solidFill>
                <a:latin typeface="Montserrat"/>
                <a:ea typeface="MS Mincho"/>
              </a:rPr>
              <a:t>mely</a:t>
            </a:r>
            <a:r>
              <a:rPr lang="en-US" sz="2200" dirty="0">
                <a:solidFill>
                  <a:schemeClr val="tx1"/>
                </a:solidFill>
                <a:latin typeface="Montserrat"/>
                <a:ea typeface="MS Mincho"/>
              </a:rPr>
              <a:t> a </a:t>
            </a:r>
            <a:r>
              <a:rPr lang="en-US" sz="2200" dirty="0" err="1">
                <a:solidFill>
                  <a:schemeClr val="tx1"/>
                </a:solidFill>
                <a:latin typeface="Montserrat"/>
                <a:ea typeface="MS Mincho"/>
              </a:rPr>
              <a:t>megvalósítás</a:t>
            </a:r>
            <a:r>
              <a:rPr lang="en-US" sz="22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Montserrat"/>
                <a:ea typeface="MS Mincho"/>
              </a:rPr>
              <a:t>költségein</a:t>
            </a:r>
            <a:r>
              <a:rPr lang="en-US" sz="22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Montserrat"/>
                <a:ea typeface="MS Mincho"/>
              </a:rPr>
              <a:t>felül</a:t>
            </a:r>
            <a:r>
              <a:rPr lang="en-US" sz="22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Montserrat"/>
                <a:ea typeface="MS Mincho"/>
              </a:rPr>
              <a:t>tartalmazza</a:t>
            </a:r>
            <a:r>
              <a:rPr lang="en-US" sz="2200" dirty="0">
                <a:solidFill>
                  <a:schemeClr val="tx1"/>
                </a:solidFill>
                <a:latin typeface="Montserrat"/>
                <a:ea typeface="MS Mincho"/>
              </a:rPr>
              <a:t> a </a:t>
            </a:r>
            <a:r>
              <a:rPr lang="en-US" sz="2200" dirty="0" err="1">
                <a:solidFill>
                  <a:schemeClr val="tx1"/>
                </a:solidFill>
                <a:latin typeface="Montserrat"/>
                <a:ea typeface="MS Mincho"/>
              </a:rPr>
              <a:t>közvetlen</a:t>
            </a:r>
            <a:r>
              <a:rPr lang="en-US" sz="22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Montserrat"/>
                <a:ea typeface="MS Mincho"/>
              </a:rPr>
              <a:t>és</a:t>
            </a:r>
            <a:r>
              <a:rPr lang="en-US" sz="22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Montserrat"/>
                <a:ea typeface="MS Mincho"/>
              </a:rPr>
              <a:t>közvetett</a:t>
            </a:r>
            <a:r>
              <a:rPr lang="en-US" sz="22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Montserrat"/>
                <a:ea typeface="MS Mincho"/>
              </a:rPr>
              <a:t>egyéb</a:t>
            </a:r>
            <a:r>
              <a:rPr lang="en-US" sz="22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Montserrat"/>
                <a:ea typeface="MS Mincho"/>
              </a:rPr>
              <a:t>költségeket</a:t>
            </a:r>
            <a:r>
              <a:rPr lang="en-US" sz="2200" dirty="0">
                <a:solidFill>
                  <a:schemeClr val="tx1"/>
                </a:solidFill>
                <a:latin typeface="Montserrat"/>
                <a:ea typeface="MS Mincho"/>
              </a:rPr>
              <a:t> is. </a:t>
            </a:r>
            <a:r>
              <a:rPr lang="en-US" sz="2200" dirty="0" err="1">
                <a:solidFill>
                  <a:schemeClr val="tx1"/>
                </a:solidFill>
                <a:latin typeface="Montserrat"/>
                <a:ea typeface="MS Mincho"/>
              </a:rPr>
              <a:t>Ez</a:t>
            </a:r>
            <a:r>
              <a:rPr lang="en-US" sz="22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Montserrat"/>
                <a:ea typeface="MS Mincho"/>
              </a:rPr>
              <a:t>elkészíthető</a:t>
            </a:r>
            <a:r>
              <a:rPr lang="en-US" sz="22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Montserrat"/>
                <a:ea typeface="MS Mincho"/>
              </a:rPr>
              <a:t>papír</a:t>
            </a:r>
            <a:r>
              <a:rPr lang="en-US" sz="2200" dirty="0">
                <a:solidFill>
                  <a:schemeClr val="tx1"/>
                </a:solidFill>
                <a:latin typeface="Montserrat"/>
                <a:ea typeface="MS Mincho"/>
              </a:rPr>
              <a:t>, </a:t>
            </a:r>
            <a:r>
              <a:rPr lang="en-US" sz="2200" dirty="0" err="1">
                <a:solidFill>
                  <a:schemeClr val="tx1"/>
                </a:solidFill>
                <a:latin typeface="Montserrat"/>
                <a:ea typeface="MS Mincho"/>
              </a:rPr>
              <a:t>illetve</a:t>
            </a:r>
            <a:r>
              <a:rPr lang="en-US" sz="22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Montserrat"/>
                <a:ea typeface="MS Mincho"/>
              </a:rPr>
              <a:t>elektronikus</a:t>
            </a:r>
            <a:r>
              <a:rPr lang="en-US" sz="22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Montserrat"/>
                <a:ea typeface="MS Mincho"/>
              </a:rPr>
              <a:t>formában</a:t>
            </a:r>
            <a:r>
              <a:rPr lang="en-US" sz="2200" dirty="0">
                <a:solidFill>
                  <a:schemeClr val="tx1"/>
                </a:solidFill>
                <a:latin typeface="Montserrat"/>
                <a:ea typeface="MS Mincho"/>
              </a:rPr>
              <a:t> is, </a:t>
            </a:r>
            <a:r>
              <a:rPr lang="en-US" sz="2200" dirty="0" err="1">
                <a:solidFill>
                  <a:schemeClr val="tx1"/>
                </a:solidFill>
                <a:latin typeface="Montserrat"/>
                <a:ea typeface="MS Mincho"/>
              </a:rPr>
              <a:t>az</a:t>
            </a:r>
            <a:r>
              <a:rPr lang="en-US" sz="22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Montserrat"/>
                <a:ea typeface="MS Mincho"/>
              </a:rPr>
              <a:t>Excelt</a:t>
            </a:r>
            <a:r>
              <a:rPr lang="en-US" sz="22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Montserrat"/>
                <a:ea typeface="MS Mincho"/>
              </a:rPr>
              <a:t>használva</a:t>
            </a:r>
            <a:r>
              <a:rPr lang="en-US" sz="2200" dirty="0">
                <a:solidFill>
                  <a:schemeClr val="tx1"/>
                </a:solidFill>
                <a:latin typeface="Montserrat"/>
                <a:ea typeface="MS Mincho"/>
              </a:rPr>
              <a:t>. A </a:t>
            </a:r>
            <a:r>
              <a:rPr lang="en-US" sz="2200" dirty="0" err="1">
                <a:solidFill>
                  <a:schemeClr val="tx1"/>
                </a:solidFill>
                <a:latin typeface="Montserrat"/>
                <a:ea typeface="MS Mincho"/>
              </a:rPr>
              <a:t>prototípus</a:t>
            </a:r>
            <a:r>
              <a:rPr lang="en-US" sz="22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Montserrat"/>
                <a:ea typeface="MS Mincho"/>
              </a:rPr>
              <a:t>használatán</a:t>
            </a:r>
            <a:r>
              <a:rPr lang="en-US" sz="22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Montserrat"/>
                <a:ea typeface="MS Mincho"/>
              </a:rPr>
              <a:t>felül</a:t>
            </a:r>
            <a:r>
              <a:rPr lang="en-US" sz="22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Montserrat"/>
                <a:ea typeface="MS Mincho"/>
              </a:rPr>
              <a:t>segítség</a:t>
            </a:r>
            <a:r>
              <a:rPr lang="en-US" sz="22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Montserrat"/>
                <a:ea typeface="MS Mincho"/>
              </a:rPr>
              <a:t>az</a:t>
            </a:r>
            <a:r>
              <a:rPr lang="en-US" sz="22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Montserrat"/>
                <a:ea typeface="MS Mincho"/>
              </a:rPr>
              <a:t>érdekelt</a:t>
            </a:r>
            <a:r>
              <a:rPr lang="en-US" sz="22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Montserrat"/>
                <a:ea typeface="MS Mincho"/>
              </a:rPr>
              <a:t>személyek</a:t>
            </a:r>
            <a:r>
              <a:rPr lang="en-US" sz="2200" dirty="0">
                <a:solidFill>
                  <a:schemeClr val="tx1"/>
                </a:solidFill>
                <a:latin typeface="Montserrat"/>
                <a:ea typeface="MS Mincho"/>
              </a:rPr>
              <a:t>, </a:t>
            </a:r>
            <a:r>
              <a:rPr lang="en-US" sz="2200" dirty="0" err="1">
                <a:solidFill>
                  <a:schemeClr val="tx1"/>
                </a:solidFill>
                <a:latin typeface="Montserrat"/>
                <a:ea typeface="MS Mincho"/>
              </a:rPr>
              <a:t>illetve</a:t>
            </a:r>
            <a:r>
              <a:rPr lang="en-US" sz="22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Montserrat"/>
                <a:ea typeface="MS Mincho"/>
              </a:rPr>
              <a:t>egyének</a:t>
            </a:r>
            <a:r>
              <a:rPr lang="en-US" sz="22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Montserrat"/>
                <a:ea typeface="MS Mincho"/>
              </a:rPr>
              <a:t>felméréséhez</a:t>
            </a:r>
            <a:r>
              <a:rPr lang="en-US" sz="22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Montserrat"/>
                <a:ea typeface="MS Mincho"/>
              </a:rPr>
              <a:t>szükséges</a:t>
            </a:r>
            <a:r>
              <a:rPr lang="en-US" sz="22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Montserrat"/>
                <a:ea typeface="MS Mincho"/>
              </a:rPr>
              <a:t>térkép</a:t>
            </a:r>
            <a:r>
              <a:rPr lang="en-US" sz="22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Montserrat"/>
                <a:ea typeface="MS Mincho"/>
              </a:rPr>
              <a:t>elkészítése</a:t>
            </a:r>
            <a:r>
              <a:rPr lang="en-US" sz="2200" dirty="0">
                <a:solidFill>
                  <a:schemeClr val="tx1"/>
                </a:solidFill>
                <a:latin typeface="Montserrat"/>
                <a:ea typeface="MS Mincho"/>
              </a:rPr>
              <a:t>, </a:t>
            </a:r>
            <a:r>
              <a:rPr lang="en-US" sz="2200" dirty="0" err="1">
                <a:solidFill>
                  <a:schemeClr val="tx1"/>
                </a:solidFill>
                <a:latin typeface="Montserrat"/>
                <a:ea typeface="MS Mincho"/>
              </a:rPr>
              <a:t>továbbá</a:t>
            </a:r>
            <a:r>
              <a:rPr lang="en-US" sz="22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Montserrat"/>
                <a:ea typeface="MS Mincho"/>
              </a:rPr>
              <a:t>aaz</a:t>
            </a:r>
            <a:r>
              <a:rPr lang="en-US" sz="22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Montserrat"/>
                <a:ea typeface="MS Mincho"/>
              </a:rPr>
              <a:t>összes</a:t>
            </a:r>
            <a:r>
              <a:rPr lang="en-US" sz="22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Montserrat"/>
                <a:ea typeface="MS Mincho"/>
              </a:rPr>
              <a:t>kapcsolódó</a:t>
            </a:r>
            <a:r>
              <a:rPr lang="en-US" sz="22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Montserrat"/>
                <a:ea typeface="MS Mincho"/>
              </a:rPr>
              <a:t>anyagok</a:t>
            </a:r>
            <a:r>
              <a:rPr lang="en-US" sz="22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Montserrat"/>
                <a:ea typeface="MS Mincho"/>
              </a:rPr>
              <a:t>használata</a:t>
            </a:r>
            <a:r>
              <a:rPr lang="en-US" sz="2200" dirty="0">
                <a:solidFill>
                  <a:schemeClr val="tx1"/>
                </a:solidFill>
                <a:latin typeface="Montserrat"/>
                <a:ea typeface="MS Mincho"/>
              </a:rPr>
              <a:t>, </a:t>
            </a:r>
            <a:r>
              <a:rPr lang="en-US" sz="2200" dirty="0" err="1">
                <a:solidFill>
                  <a:schemeClr val="tx1"/>
                </a:solidFill>
                <a:latin typeface="Montserrat"/>
                <a:ea typeface="MS Mincho"/>
              </a:rPr>
              <a:t>melyek</a:t>
            </a:r>
            <a:r>
              <a:rPr lang="en-US" sz="22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Montserrat"/>
                <a:ea typeface="MS Mincho"/>
              </a:rPr>
              <a:t>az</a:t>
            </a:r>
            <a:r>
              <a:rPr lang="en-US" sz="22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Montserrat"/>
                <a:ea typeface="MS Mincho"/>
              </a:rPr>
              <a:t>előző</a:t>
            </a:r>
            <a:r>
              <a:rPr lang="en-US" sz="22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Montserrat"/>
                <a:ea typeface="MS Mincho"/>
              </a:rPr>
              <a:t>lépések</a:t>
            </a:r>
            <a:r>
              <a:rPr lang="en-US" sz="22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Montserrat"/>
                <a:ea typeface="MS Mincho"/>
              </a:rPr>
              <a:t>során</a:t>
            </a:r>
            <a:r>
              <a:rPr lang="en-US" sz="22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Montserrat"/>
                <a:ea typeface="MS Mincho"/>
              </a:rPr>
              <a:t>készültek</a:t>
            </a:r>
            <a:r>
              <a:rPr lang="en-US" sz="2200" dirty="0">
                <a:solidFill>
                  <a:schemeClr val="tx1"/>
                </a:solidFill>
                <a:latin typeface="Montserrat"/>
                <a:ea typeface="MS Mincho"/>
              </a:rPr>
              <a:t>.</a:t>
            </a:r>
          </a:p>
        </p:txBody>
      </p:sp>
      <p:sp>
        <p:nvSpPr>
          <p:cNvPr id="2" name="Google Shape;266;p11">
            <a:extLst>
              <a:ext uri="{FF2B5EF4-FFF2-40B4-BE49-F238E27FC236}">
                <a16:creationId xmlns:a16="http://schemas.microsoft.com/office/drawing/2014/main" id="{AD4238BD-FF99-2048-F8BB-EF1867B7D99E}"/>
              </a:ext>
            </a:extLst>
          </p:cNvPr>
          <p:cNvSpPr txBox="1"/>
          <p:nvPr/>
        </p:nvSpPr>
        <p:spPr>
          <a:xfrm>
            <a:off x="2748712" y="7077345"/>
            <a:ext cx="4259596" cy="1846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Impact" panose="020B0806030902050204" pitchFamily="34" charset="0"/>
                <a:sym typeface="Montserrat"/>
              </a:rPr>
              <a:t>MAKE IT </a:t>
            </a:r>
          </a:p>
          <a:p>
            <a:pPr algn="ctr"/>
            <a:r>
              <a:rPr lang="en-US" sz="6000" dirty="0">
                <a:solidFill>
                  <a:schemeClr val="bg1"/>
                </a:solidFill>
                <a:latin typeface="Impact" panose="020B0806030902050204" pitchFamily="34" charset="0"/>
                <a:sym typeface="Montserrat"/>
              </a:rPr>
              <a:t>REAL!</a:t>
            </a:r>
            <a:endParaRPr lang="hu-HU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185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3"/>
          <p:cNvSpPr/>
          <p:nvPr/>
        </p:nvSpPr>
        <p:spPr>
          <a:xfrm>
            <a:off x="0" y="0"/>
            <a:ext cx="9144000" cy="10287000"/>
          </a:xfrm>
          <a:custGeom>
            <a:avLst/>
            <a:gdLst/>
            <a:ahLst/>
            <a:cxnLst/>
            <a:rect l="l" t="t" r="r" b="b"/>
            <a:pathLst>
              <a:path w="9829008" h="10793102" extrusionOk="0">
                <a:moveTo>
                  <a:pt x="0" y="0"/>
                </a:moveTo>
                <a:lnTo>
                  <a:pt x="9829008" y="0"/>
                </a:lnTo>
                <a:lnTo>
                  <a:pt x="9829008" y="10793102"/>
                </a:lnTo>
                <a:lnTo>
                  <a:pt x="0" y="10793102"/>
                </a:lnTo>
                <a:lnTo>
                  <a:pt x="0" y="0"/>
                </a:lnTo>
                <a:close/>
              </a:path>
            </a:pathLst>
          </a:custGeom>
          <a:solidFill>
            <a:srgbClr val="FAFFCA"/>
          </a:solidFill>
          <a:ln>
            <a:noFill/>
          </a:ln>
        </p:spPr>
        <p:txBody>
          <a:bodyPr/>
          <a:lstStyle/>
          <a:p>
            <a:endParaRPr lang="fi-FI"/>
          </a:p>
        </p:txBody>
      </p:sp>
      <p:pic>
        <p:nvPicPr>
          <p:cNvPr id="10" name="Picture 9" descr="A box with objects flying out of it&#10;&#10;Description automatically generated">
            <a:extLst>
              <a:ext uri="{FF2B5EF4-FFF2-40B4-BE49-F238E27FC236}">
                <a16:creationId xmlns:a16="http://schemas.microsoft.com/office/drawing/2014/main" id="{D9B36047-A577-8270-EFEC-C7248EF897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249" y="1124085"/>
            <a:ext cx="8312616" cy="119065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6B1E01C-06EF-7DB3-4365-0C72F5EFF925}"/>
              </a:ext>
            </a:extLst>
          </p:cNvPr>
          <p:cNvSpPr txBox="1"/>
          <p:nvPr/>
        </p:nvSpPr>
        <p:spPr>
          <a:xfrm>
            <a:off x="10156520" y="608137"/>
            <a:ext cx="7390241" cy="906812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b="1" dirty="0" err="1">
                <a:solidFill>
                  <a:schemeClr val="tx1"/>
                </a:solidFill>
                <a:latin typeface="Montserrat"/>
                <a:ea typeface="MS Mincho"/>
              </a:rPr>
              <a:t>Kockázatelemzés</a:t>
            </a:r>
            <a:r>
              <a:rPr lang="en-US" sz="2800" b="1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Montserrat"/>
                <a:ea typeface="MS Mincho"/>
              </a:rPr>
              <a:t>és</a:t>
            </a:r>
            <a:r>
              <a:rPr lang="en-US" sz="2800" b="1" dirty="0">
                <a:solidFill>
                  <a:schemeClr val="tx1"/>
                </a:solidFill>
                <a:latin typeface="Montserrat"/>
                <a:ea typeface="MS Mincho"/>
              </a:rPr>
              <a:t> -</a:t>
            </a:r>
            <a:r>
              <a:rPr lang="en-US" sz="2800" b="1" dirty="0" err="1">
                <a:solidFill>
                  <a:schemeClr val="tx1"/>
                </a:solidFill>
                <a:latin typeface="Montserrat"/>
                <a:ea typeface="MS Mincho"/>
              </a:rPr>
              <a:t>csökkentés</a:t>
            </a:r>
            <a:r>
              <a:rPr lang="en-US" sz="2800" b="1" dirty="0">
                <a:solidFill>
                  <a:schemeClr val="tx1"/>
                </a:solidFill>
                <a:latin typeface="Montserrat"/>
                <a:ea typeface="MS Mincho"/>
              </a:rPr>
              <a:t>:</a:t>
            </a:r>
            <a:endParaRPr lang="fi-FI" sz="2800" b="1" dirty="0">
              <a:solidFill>
                <a:schemeClr val="tx1"/>
              </a:solidFill>
              <a:latin typeface="Montserrat"/>
              <a:ea typeface="MS Mincho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Montserrat"/>
                <a:ea typeface="MS Mincho"/>
              </a:rPr>
              <a:t>Ebben a </a:t>
            </a:r>
            <a:r>
              <a:rPr lang="en-US" sz="2800" err="1">
                <a:solidFill>
                  <a:schemeClr val="tx1"/>
                </a:solidFill>
                <a:latin typeface="Montserrat"/>
                <a:ea typeface="MS Mincho"/>
              </a:rPr>
              <a:t>pontban</a:t>
            </a:r>
            <a:r>
              <a:rPr lang="en-US" sz="28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800" err="1">
                <a:solidFill>
                  <a:schemeClr val="tx1"/>
                </a:solidFill>
                <a:latin typeface="Montserrat"/>
                <a:ea typeface="MS Mincho"/>
              </a:rPr>
              <a:t>történik</a:t>
            </a:r>
            <a:r>
              <a:rPr lang="en-US" sz="2800" dirty="0">
                <a:solidFill>
                  <a:schemeClr val="tx1"/>
                </a:solidFill>
                <a:latin typeface="Montserrat"/>
                <a:ea typeface="MS Mincho"/>
              </a:rPr>
              <a:t> meg a </a:t>
            </a:r>
            <a:r>
              <a:rPr lang="en-US" sz="2800" err="1">
                <a:solidFill>
                  <a:schemeClr val="tx1"/>
                </a:solidFill>
                <a:latin typeface="Montserrat"/>
                <a:ea typeface="MS Mincho"/>
              </a:rPr>
              <a:t>potenciális</a:t>
            </a:r>
            <a:r>
              <a:rPr lang="en-US" sz="2800" dirty="0">
                <a:solidFill>
                  <a:schemeClr val="tx1"/>
                </a:solidFill>
                <a:latin typeface="Montserrat"/>
                <a:ea typeface="MS Mincho"/>
              </a:rPr>
              <a:t> </a:t>
            </a:r>
            <a:r>
              <a:rPr lang="en-US" sz="2800" err="1">
                <a:solidFill>
                  <a:schemeClr val="tx1"/>
                </a:solidFill>
                <a:latin typeface="Montserrat"/>
                <a:ea typeface="MS Mincho"/>
              </a:rPr>
              <a:t>veszélyek</a:t>
            </a:r>
            <a:r>
              <a:rPr lang="en-US" sz="2800" dirty="0">
                <a:solidFill>
                  <a:schemeClr val="tx1"/>
                </a:solidFill>
                <a:latin typeface="Montserrat"/>
                <a:ea typeface="MS Mincho"/>
              </a:rPr>
              <a:t> </a:t>
            </a:r>
            <a:r>
              <a:rPr lang="en-US" sz="2800" err="1">
                <a:solidFill>
                  <a:schemeClr val="tx1"/>
                </a:solidFill>
                <a:latin typeface="Montserrat"/>
                <a:ea typeface="MS Mincho"/>
              </a:rPr>
              <a:t>azonosítása</a:t>
            </a:r>
            <a:r>
              <a:rPr lang="en-US" sz="28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800" err="1">
                <a:solidFill>
                  <a:schemeClr val="tx1"/>
                </a:solidFill>
                <a:latin typeface="Montserrat"/>
                <a:ea typeface="MS Mincho"/>
              </a:rPr>
              <a:t>és</a:t>
            </a:r>
            <a:r>
              <a:rPr lang="en-US" sz="28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800" err="1">
                <a:solidFill>
                  <a:schemeClr val="tx1"/>
                </a:solidFill>
                <a:latin typeface="Montserrat"/>
                <a:ea typeface="MS Mincho"/>
              </a:rPr>
              <a:t>olyan</a:t>
            </a:r>
            <a:r>
              <a:rPr lang="en-US" sz="28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800" err="1">
                <a:solidFill>
                  <a:schemeClr val="tx1"/>
                </a:solidFill>
                <a:latin typeface="Montserrat"/>
                <a:ea typeface="MS Mincho"/>
              </a:rPr>
              <a:t>stratégiák</a:t>
            </a:r>
            <a:r>
              <a:rPr lang="en-US" sz="28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800" err="1">
                <a:solidFill>
                  <a:schemeClr val="tx1"/>
                </a:solidFill>
                <a:latin typeface="Montserrat"/>
                <a:ea typeface="MS Mincho"/>
              </a:rPr>
              <a:t>kialakítása</a:t>
            </a:r>
            <a:r>
              <a:rPr lang="en-US" sz="2800" dirty="0">
                <a:solidFill>
                  <a:schemeClr val="tx1"/>
                </a:solidFill>
                <a:latin typeface="Montserrat"/>
                <a:ea typeface="MS Mincho"/>
              </a:rPr>
              <a:t>, </a:t>
            </a:r>
            <a:r>
              <a:rPr lang="en-US" sz="2800" err="1">
                <a:solidFill>
                  <a:schemeClr val="tx1"/>
                </a:solidFill>
                <a:latin typeface="Montserrat"/>
                <a:ea typeface="MS Mincho"/>
              </a:rPr>
              <a:t>melyekkel</a:t>
            </a:r>
            <a:r>
              <a:rPr lang="en-US" sz="28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800" err="1">
                <a:solidFill>
                  <a:schemeClr val="tx1"/>
                </a:solidFill>
                <a:latin typeface="Montserrat"/>
                <a:ea typeface="MS Mincho"/>
              </a:rPr>
              <a:t>csökkenthetőek</a:t>
            </a:r>
            <a:r>
              <a:rPr lang="en-US" sz="28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800" err="1">
                <a:solidFill>
                  <a:schemeClr val="tx1"/>
                </a:solidFill>
                <a:latin typeface="Montserrat"/>
                <a:ea typeface="MS Mincho"/>
              </a:rPr>
              <a:t>ezen</a:t>
            </a:r>
            <a:r>
              <a:rPr lang="en-US" sz="28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800" err="1">
                <a:solidFill>
                  <a:schemeClr val="tx1"/>
                </a:solidFill>
                <a:latin typeface="Montserrat"/>
                <a:ea typeface="MS Mincho"/>
              </a:rPr>
              <a:t>kockázatok</a:t>
            </a:r>
            <a:r>
              <a:rPr lang="en-US" sz="2800" dirty="0">
                <a:solidFill>
                  <a:schemeClr val="tx1"/>
                </a:solidFill>
                <a:latin typeface="Montserrat"/>
                <a:ea typeface="MS Mincho"/>
              </a:rPr>
              <a:t>. </a:t>
            </a:r>
            <a:r>
              <a:rPr lang="en-US" sz="2800" err="1">
                <a:solidFill>
                  <a:schemeClr val="tx1"/>
                </a:solidFill>
                <a:latin typeface="Montserrat"/>
                <a:ea typeface="MS Mincho"/>
              </a:rPr>
              <a:t>Ehhez</a:t>
            </a:r>
            <a:r>
              <a:rPr lang="en-US" sz="28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800" err="1">
                <a:solidFill>
                  <a:schemeClr val="tx1"/>
                </a:solidFill>
                <a:latin typeface="Montserrat"/>
                <a:ea typeface="MS Mincho"/>
              </a:rPr>
              <a:t>segítség</a:t>
            </a:r>
            <a:r>
              <a:rPr lang="en-US" sz="2800" dirty="0">
                <a:solidFill>
                  <a:schemeClr val="tx1"/>
                </a:solidFill>
                <a:latin typeface="Montserrat"/>
                <a:ea typeface="MS Mincho"/>
              </a:rPr>
              <a:t> </a:t>
            </a:r>
            <a:r>
              <a:rPr lang="en-US" sz="2800" err="1">
                <a:solidFill>
                  <a:schemeClr val="tx1"/>
                </a:solidFill>
                <a:latin typeface="Montserrat"/>
                <a:ea typeface="MS Mincho"/>
              </a:rPr>
              <a:t>olyan</a:t>
            </a:r>
            <a:r>
              <a:rPr lang="en-US" sz="28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800" err="1">
                <a:solidFill>
                  <a:schemeClr val="tx1"/>
                </a:solidFill>
                <a:latin typeface="Montserrat"/>
                <a:ea typeface="MS Mincho"/>
              </a:rPr>
              <a:t>készenléti</a:t>
            </a:r>
            <a:r>
              <a:rPr lang="en-US" sz="28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800" err="1">
                <a:solidFill>
                  <a:schemeClr val="tx1"/>
                </a:solidFill>
                <a:latin typeface="Montserrat"/>
                <a:ea typeface="MS Mincho"/>
              </a:rPr>
              <a:t>terveket</a:t>
            </a:r>
            <a:r>
              <a:rPr lang="en-US" sz="28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800" err="1">
                <a:solidFill>
                  <a:schemeClr val="tx1"/>
                </a:solidFill>
                <a:latin typeface="Montserrat"/>
                <a:ea typeface="MS Mincho"/>
              </a:rPr>
              <a:t>készíteni</a:t>
            </a:r>
            <a:r>
              <a:rPr lang="en-US" sz="2800" dirty="0">
                <a:solidFill>
                  <a:schemeClr val="tx1"/>
                </a:solidFill>
                <a:latin typeface="Montserrat"/>
                <a:ea typeface="MS Mincho"/>
              </a:rPr>
              <a:t>, </a:t>
            </a:r>
            <a:r>
              <a:rPr lang="en-US" sz="2800" err="1">
                <a:solidFill>
                  <a:schemeClr val="tx1"/>
                </a:solidFill>
                <a:latin typeface="Montserrat"/>
                <a:ea typeface="MS Mincho"/>
              </a:rPr>
              <a:t>melyekkel</a:t>
            </a:r>
            <a:r>
              <a:rPr lang="en-US" sz="28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800" err="1">
                <a:solidFill>
                  <a:schemeClr val="tx1"/>
                </a:solidFill>
                <a:latin typeface="Montserrat"/>
                <a:ea typeface="MS Mincho"/>
              </a:rPr>
              <a:t>kezelhetőek</a:t>
            </a:r>
            <a:r>
              <a:rPr lang="en-US" sz="28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800" err="1">
                <a:solidFill>
                  <a:schemeClr val="tx1"/>
                </a:solidFill>
                <a:latin typeface="Montserrat"/>
                <a:ea typeface="MS Mincho"/>
              </a:rPr>
              <a:t>az</a:t>
            </a:r>
            <a:r>
              <a:rPr lang="en-US" sz="28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800" err="1">
                <a:solidFill>
                  <a:schemeClr val="tx1"/>
                </a:solidFill>
                <a:latin typeface="Montserrat"/>
                <a:ea typeface="MS Mincho"/>
              </a:rPr>
              <a:t>előre</a:t>
            </a:r>
            <a:r>
              <a:rPr lang="en-US" sz="28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800" err="1">
                <a:solidFill>
                  <a:schemeClr val="tx1"/>
                </a:solidFill>
                <a:latin typeface="Montserrat"/>
                <a:ea typeface="MS Mincho"/>
              </a:rPr>
              <a:t>nem</a:t>
            </a:r>
            <a:r>
              <a:rPr lang="en-US" sz="28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800" err="1">
                <a:solidFill>
                  <a:schemeClr val="tx1"/>
                </a:solidFill>
                <a:latin typeface="Montserrat"/>
                <a:ea typeface="MS Mincho"/>
              </a:rPr>
              <a:t>látható</a:t>
            </a:r>
            <a:r>
              <a:rPr lang="en-US" sz="28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800" err="1">
                <a:solidFill>
                  <a:schemeClr val="tx1"/>
                </a:solidFill>
                <a:latin typeface="Montserrat"/>
                <a:ea typeface="MS Mincho"/>
              </a:rPr>
              <a:t>kihívások</a:t>
            </a:r>
            <a:r>
              <a:rPr lang="en-US" sz="2800" dirty="0">
                <a:solidFill>
                  <a:schemeClr val="tx1"/>
                </a:solidFill>
                <a:latin typeface="Montserrat"/>
                <a:ea typeface="MS Mincho"/>
              </a:rPr>
              <a:t>. </a:t>
            </a:r>
            <a:r>
              <a:rPr lang="en-US" sz="2800" err="1">
                <a:solidFill>
                  <a:schemeClr val="tx1"/>
                </a:solidFill>
                <a:latin typeface="Montserrat"/>
                <a:ea typeface="MS Mincho"/>
              </a:rPr>
              <a:t>Milyen</a:t>
            </a:r>
            <a:r>
              <a:rPr lang="en-US" sz="28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800" err="1">
                <a:solidFill>
                  <a:schemeClr val="tx1"/>
                </a:solidFill>
                <a:latin typeface="Montserrat"/>
                <a:ea typeface="MS Mincho"/>
              </a:rPr>
              <a:t>veszélyek</a:t>
            </a:r>
            <a:r>
              <a:rPr lang="en-US" sz="28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800" err="1">
                <a:solidFill>
                  <a:schemeClr val="tx1"/>
                </a:solidFill>
                <a:latin typeface="Montserrat"/>
                <a:ea typeface="MS Mincho"/>
              </a:rPr>
              <a:t>jelenhetnek</a:t>
            </a:r>
            <a:r>
              <a:rPr lang="en-US" sz="2800" dirty="0">
                <a:solidFill>
                  <a:schemeClr val="tx1"/>
                </a:solidFill>
                <a:latin typeface="Montserrat"/>
                <a:ea typeface="MS Mincho"/>
              </a:rPr>
              <a:t> meg? </a:t>
            </a:r>
            <a:r>
              <a:rPr lang="en-US" sz="2800" err="1">
                <a:solidFill>
                  <a:schemeClr val="tx1"/>
                </a:solidFill>
                <a:latin typeface="Montserrat"/>
                <a:ea typeface="MS Mincho"/>
              </a:rPr>
              <a:t>Hogyan</a:t>
            </a:r>
            <a:r>
              <a:rPr lang="en-US" sz="28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800" err="1">
                <a:solidFill>
                  <a:schemeClr val="tx1"/>
                </a:solidFill>
                <a:latin typeface="Montserrat"/>
                <a:ea typeface="MS Mincho"/>
              </a:rPr>
              <a:t>tudjuk</a:t>
            </a:r>
            <a:r>
              <a:rPr lang="en-US" sz="28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800" err="1">
                <a:solidFill>
                  <a:schemeClr val="tx1"/>
                </a:solidFill>
                <a:latin typeface="Montserrat"/>
                <a:ea typeface="MS Mincho"/>
              </a:rPr>
              <a:t>ezeket</a:t>
            </a:r>
            <a:r>
              <a:rPr lang="en-US" sz="28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800" err="1">
                <a:solidFill>
                  <a:schemeClr val="tx1"/>
                </a:solidFill>
                <a:latin typeface="Montserrat"/>
                <a:ea typeface="MS Mincho"/>
              </a:rPr>
              <a:t>megelőzni</a:t>
            </a:r>
            <a:r>
              <a:rPr lang="en-US" sz="2800" dirty="0">
                <a:solidFill>
                  <a:schemeClr val="tx1"/>
                </a:solidFill>
                <a:latin typeface="Montserrat"/>
                <a:ea typeface="MS Mincho"/>
              </a:rPr>
              <a:t>? Mit </a:t>
            </a:r>
            <a:r>
              <a:rPr lang="en-US" sz="2800" err="1">
                <a:solidFill>
                  <a:schemeClr val="tx1"/>
                </a:solidFill>
                <a:latin typeface="Montserrat"/>
                <a:ea typeface="MS Mincho"/>
              </a:rPr>
              <a:t>tudunk</a:t>
            </a:r>
            <a:r>
              <a:rPr lang="en-US" sz="28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800" err="1">
                <a:solidFill>
                  <a:schemeClr val="tx1"/>
                </a:solidFill>
                <a:latin typeface="Montserrat"/>
                <a:ea typeface="MS Mincho"/>
              </a:rPr>
              <a:t>tenni</a:t>
            </a:r>
            <a:r>
              <a:rPr lang="en-US" sz="2800" dirty="0">
                <a:solidFill>
                  <a:schemeClr val="tx1"/>
                </a:solidFill>
                <a:latin typeface="Montserrat"/>
                <a:ea typeface="MS Mincho"/>
              </a:rPr>
              <a:t>, </a:t>
            </a:r>
            <a:r>
              <a:rPr lang="en-US" sz="2800" err="1">
                <a:solidFill>
                  <a:schemeClr val="tx1"/>
                </a:solidFill>
                <a:latin typeface="Montserrat"/>
                <a:ea typeface="MS Mincho"/>
              </a:rPr>
              <a:t>amennyiben</a:t>
            </a:r>
            <a:r>
              <a:rPr lang="en-US" sz="28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800" err="1">
                <a:solidFill>
                  <a:schemeClr val="tx1"/>
                </a:solidFill>
                <a:latin typeface="Montserrat"/>
                <a:ea typeface="MS Mincho"/>
              </a:rPr>
              <a:t>mégis</a:t>
            </a:r>
            <a:r>
              <a:rPr lang="en-US" sz="28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800" err="1">
                <a:solidFill>
                  <a:schemeClr val="tx1"/>
                </a:solidFill>
                <a:latin typeface="Montserrat"/>
                <a:ea typeface="MS Mincho"/>
              </a:rPr>
              <a:t>megjelennek</a:t>
            </a:r>
            <a:r>
              <a:rPr lang="en-US" sz="2800" dirty="0">
                <a:solidFill>
                  <a:schemeClr val="tx1"/>
                </a:solidFill>
                <a:latin typeface="Montserrat"/>
                <a:ea typeface="MS Mincho"/>
              </a:rPr>
              <a:t>? </a:t>
            </a:r>
            <a:r>
              <a:rPr lang="en-US" sz="2800" err="1">
                <a:solidFill>
                  <a:schemeClr val="tx1"/>
                </a:solidFill>
                <a:latin typeface="Montserrat"/>
                <a:ea typeface="MS Mincho"/>
              </a:rPr>
              <a:t>Ezen</a:t>
            </a:r>
            <a:r>
              <a:rPr lang="en-US" sz="28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800" err="1">
                <a:solidFill>
                  <a:schemeClr val="tx1"/>
                </a:solidFill>
                <a:latin typeface="Montserrat"/>
                <a:ea typeface="MS Mincho"/>
              </a:rPr>
              <a:t>kockázatokat</a:t>
            </a:r>
            <a:r>
              <a:rPr lang="en-US" sz="28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800" err="1">
                <a:solidFill>
                  <a:schemeClr val="tx1"/>
                </a:solidFill>
                <a:latin typeface="Montserrat"/>
                <a:ea typeface="MS Mincho"/>
              </a:rPr>
              <a:t>érdemes</a:t>
            </a:r>
            <a:r>
              <a:rPr lang="en-US" sz="28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800" err="1">
                <a:solidFill>
                  <a:schemeClr val="tx1"/>
                </a:solidFill>
                <a:latin typeface="Montserrat"/>
                <a:ea typeface="MS Mincho"/>
              </a:rPr>
              <a:t>egy</a:t>
            </a:r>
            <a:r>
              <a:rPr lang="en-US" sz="28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800" err="1">
                <a:solidFill>
                  <a:schemeClr val="tx1"/>
                </a:solidFill>
                <a:latin typeface="Montserrat"/>
                <a:ea typeface="MS Mincho"/>
              </a:rPr>
              <a:t>üres</a:t>
            </a:r>
            <a:r>
              <a:rPr lang="en-US" sz="28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800">
                <a:solidFill>
                  <a:schemeClr val="tx1"/>
                </a:solidFill>
                <a:latin typeface="Montserrat"/>
                <a:ea typeface="MS Mincho"/>
              </a:rPr>
              <a:t>papírra összegyűjteni.</a:t>
            </a:r>
            <a:endParaRPr lang="en-US" sz="2800" dirty="0">
              <a:solidFill>
                <a:schemeClr val="tx1"/>
              </a:solidFill>
              <a:latin typeface="Montserrat" panose="00000500000000000000" pitchFamily="2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sp>
        <p:nvSpPr>
          <p:cNvPr id="2" name="Google Shape;266;p11">
            <a:extLst>
              <a:ext uri="{FF2B5EF4-FFF2-40B4-BE49-F238E27FC236}">
                <a16:creationId xmlns:a16="http://schemas.microsoft.com/office/drawing/2014/main" id="{C396271E-7CA9-0FA1-D6E4-063240218A7B}"/>
              </a:ext>
            </a:extLst>
          </p:cNvPr>
          <p:cNvSpPr txBox="1"/>
          <p:nvPr/>
        </p:nvSpPr>
        <p:spPr>
          <a:xfrm>
            <a:off x="2705759" y="7077345"/>
            <a:ext cx="4259596" cy="1846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Impact" panose="020B0806030902050204" pitchFamily="34" charset="0"/>
                <a:sym typeface="Montserrat"/>
              </a:rPr>
              <a:t>MAKE IT </a:t>
            </a:r>
          </a:p>
          <a:p>
            <a:pPr algn="ctr"/>
            <a:r>
              <a:rPr lang="en-US" sz="6000" dirty="0">
                <a:solidFill>
                  <a:schemeClr val="bg1"/>
                </a:solidFill>
                <a:latin typeface="Impact" panose="020B0806030902050204" pitchFamily="34" charset="0"/>
                <a:sym typeface="Montserrat"/>
              </a:rPr>
              <a:t>REAL!</a:t>
            </a:r>
            <a:endParaRPr lang="hu-HU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0063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3"/>
          <p:cNvSpPr/>
          <p:nvPr/>
        </p:nvSpPr>
        <p:spPr>
          <a:xfrm>
            <a:off x="0" y="0"/>
            <a:ext cx="9144000" cy="10287000"/>
          </a:xfrm>
          <a:custGeom>
            <a:avLst/>
            <a:gdLst/>
            <a:ahLst/>
            <a:cxnLst/>
            <a:rect l="l" t="t" r="r" b="b"/>
            <a:pathLst>
              <a:path w="9829008" h="10793102" extrusionOk="0">
                <a:moveTo>
                  <a:pt x="0" y="0"/>
                </a:moveTo>
                <a:lnTo>
                  <a:pt x="9829008" y="0"/>
                </a:lnTo>
                <a:lnTo>
                  <a:pt x="9829008" y="10793102"/>
                </a:lnTo>
                <a:lnTo>
                  <a:pt x="0" y="10793102"/>
                </a:lnTo>
                <a:lnTo>
                  <a:pt x="0" y="0"/>
                </a:lnTo>
                <a:close/>
              </a:path>
            </a:pathLst>
          </a:custGeom>
          <a:solidFill>
            <a:srgbClr val="FAFFCA"/>
          </a:solidFill>
          <a:ln>
            <a:noFill/>
          </a:ln>
        </p:spPr>
        <p:txBody>
          <a:bodyPr/>
          <a:lstStyle/>
          <a:p>
            <a:endParaRPr lang="fi-FI"/>
          </a:p>
        </p:txBody>
      </p:sp>
      <p:pic>
        <p:nvPicPr>
          <p:cNvPr id="10" name="Picture 9" descr="A box with objects flying out of it&#10;&#10;Description automatically generated">
            <a:extLst>
              <a:ext uri="{FF2B5EF4-FFF2-40B4-BE49-F238E27FC236}">
                <a16:creationId xmlns:a16="http://schemas.microsoft.com/office/drawing/2014/main" id="{D9B36047-A577-8270-EFEC-C7248EF897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249" y="1124085"/>
            <a:ext cx="8312616" cy="119065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6B1E01C-06EF-7DB3-4365-0C72F5EFF925}"/>
              </a:ext>
            </a:extLst>
          </p:cNvPr>
          <p:cNvSpPr txBox="1"/>
          <p:nvPr/>
        </p:nvSpPr>
        <p:spPr>
          <a:xfrm>
            <a:off x="9844815" y="434425"/>
            <a:ext cx="7529086" cy="100018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lvl="3" indent="-342900">
              <a:lnSpc>
                <a:spcPct val="150000"/>
              </a:lnSpc>
              <a:buFont typeface="Wingdings,Sans-Serif"/>
              <a:buChar char="Ø"/>
            </a:pPr>
            <a:r>
              <a:rPr lang="en-US" sz="2400" b="1" err="1">
                <a:solidFill>
                  <a:schemeClr val="tx1"/>
                </a:solidFill>
                <a:latin typeface="Montserrat"/>
                <a:ea typeface="MS Mincho"/>
              </a:rPr>
              <a:t>Fenntarthatóság</a:t>
            </a:r>
            <a:r>
              <a:rPr lang="en-US" sz="2400" b="1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b="1" err="1">
                <a:solidFill>
                  <a:schemeClr val="tx1"/>
                </a:solidFill>
                <a:latin typeface="Montserrat"/>
                <a:ea typeface="MS Mincho"/>
              </a:rPr>
              <a:t>felmérése</a:t>
            </a:r>
            <a:r>
              <a:rPr lang="en-US" sz="2400" b="1">
                <a:solidFill>
                  <a:schemeClr val="tx1"/>
                </a:solidFill>
                <a:latin typeface="Montserrat"/>
                <a:ea typeface="MS Mincho"/>
              </a:rPr>
              <a:t>:</a:t>
            </a:r>
            <a:endParaRPr lang="fi-FI" sz="2400" b="1">
              <a:solidFill>
                <a:schemeClr val="tx1"/>
              </a:solidFill>
              <a:latin typeface="Montserrat"/>
              <a:ea typeface="MS Mincho"/>
            </a:endParaRPr>
          </a:p>
          <a:p>
            <a:pPr lvl="3">
              <a:lnSpc>
                <a:spcPct val="150000"/>
              </a:lnSpc>
            </a:pP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A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folyamat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során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fontos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értékelni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 a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projekt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megvalósításának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 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hosszútávú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fenntarthatóságát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 is,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olyan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tényezők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figyelemvételével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, mint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például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 a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környezeti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hatás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,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méretezhetőség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és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az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alkalmazkodóképesség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.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Kérdések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,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melyeket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feltehetünk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: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Milyen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hatással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 van a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projektünk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 a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környezetre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?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Milyen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társadalmi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vonatkoztatásai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vannak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 a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megvalósításnak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,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beleértve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 a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helyi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közösségekre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gyakorolt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hatást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?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Testreszabható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vagy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módosítható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 a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megvalósítás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más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kontextusban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vagy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régiókban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? A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megvalósítás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módosítható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-e,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hogy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alkalmazkodni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tudjon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külső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tényezőkhöz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és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környezeti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feltételekhez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? A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projekttől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függően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különböző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kérdéseket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 is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feltehetünk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ehhez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kapcsolódóan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.</a:t>
            </a:r>
          </a:p>
          <a:p>
            <a:pPr lvl="3">
              <a:lnSpc>
                <a:spcPct val="150000"/>
              </a:lnSpc>
            </a:pPr>
            <a:endParaRPr lang="en-US" sz="2400">
              <a:solidFill>
                <a:schemeClr val="tx1"/>
              </a:solidFill>
              <a:latin typeface="Montserrat"/>
              <a:ea typeface="MS Mincho"/>
            </a:endParaRPr>
          </a:p>
        </p:txBody>
      </p:sp>
      <p:sp>
        <p:nvSpPr>
          <p:cNvPr id="2" name="Google Shape;266;p11">
            <a:extLst>
              <a:ext uri="{FF2B5EF4-FFF2-40B4-BE49-F238E27FC236}">
                <a16:creationId xmlns:a16="http://schemas.microsoft.com/office/drawing/2014/main" id="{1FEB9FC8-4966-1031-567D-618ECBF38F27}"/>
              </a:ext>
            </a:extLst>
          </p:cNvPr>
          <p:cNvSpPr txBox="1"/>
          <p:nvPr/>
        </p:nvSpPr>
        <p:spPr>
          <a:xfrm>
            <a:off x="2678539" y="7077345"/>
            <a:ext cx="4259596" cy="1846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Impact" panose="020B0806030902050204" pitchFamily="34" charset="0"/>
                <a:sym typeface="Montserrat"/>
              </a:rPr>
              <a:t>MAKE IT </a:t>
            </a:r>
          </a:p>
          <a:p>
            <a:pPr algn="ctr"/>
            <a:r>
              <a:rPr lang="en-US" sz="6000" dirty="0">
                <a:solidFill>
                  <a:schemeClr val="bg1"/>
                </a:solidFill>
                <a:latin typeface="Impact" panose="020B0806030902050204" pitchFamily="34" charset="0"/>
                <a:sym typeface="Montserrat"/>
              </a:rPr>
              <a:t>REAL!</a:t>
            </a:r>
            <a:endParaRPr lang="hu-HU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1925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3"/>
          <p:cNvSpPr/>
          <p:nvPr/>
        </p:nvSpPr>
        <p:spPr>
          <a:xfrm>
            <a:off x="0" y="-1"/>
            <a:ext cx="9144000" cy="10287001"/>
          </a:xfrm>
          <a:custGeom>
            <a:avLst/>
            <a:gdLst/>
            <a:ahLst/>
            <a:cxnLst/>
            <a:rect l="l" t="t" r="r" b="b"/>
            <a:pathLst>
              <a:path w="9829008" h="10793102" extrusionOk="0">
                <a:moveTo>
                  <a:pt x="0" y="0"/>
                </a:moveTo>
                <a:lnTo>
                  <a:pt x="9829008" y="0"/>
                </a:lnTo>
                <a:lnTo>
                  <a:pt x="9829008" y="10793102"/>
                </a:lnTo>
                <a:lnTo>
                  <a:pt x="0" y="10793102"/>
                </a:lnTo>
                <a:lnTo>
                  <a:pt x="0" y="0"/>
                </a:lnTo>
                <a:close/>
              </a:path>
            </a:pathLst>
          </a:custGeom>
          <a:solidFill>
            <a:srgbClr val="FAFFCA"/>
          </a:solidFill>
          <a:ln>
            <a:noFill/>
          </a:ln>
        </p:spPr>
        <p:txBody>
          <a:bodyPr lIns="91440" tIns="45720" rIns="91440" bIns="45720" anchor="t"/>
          <a:lstStyle/>
          <a:p>
            <a:endParaRPr lang="fi-FI"/>
          </a:p>
        </p:txBody>
      </p:sp>
      <p:sp>
        <p:nvSpPr>
          <p:cNvPr id="296" name="Google Shape;296;p13"/>
          <p:cNvSpPr/>
          <p:nvPr/>
        </p:nvSpPr>
        <p:spPr>
          <a:xfrm>
            <a:off x="11772676" y="5143499"/>
            <a:ext cx="3870307" cy="3758344"/>
          </a:xfrm>
          <a:custGeom>
            <a:avLst/>
            <a:gdLst/>
            <a:ahLst/>
            <a:cxnLst/>
            <a:rect l="l" t="t" r="r" b="b"/>
            <a:pathLst>
              <a:path w="4114800" h="4114800" extrusionOk="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fi-FI"/>
          </a:p>
        </p:txBody>
      </p:sp>
      <p:sp>
        <p:nvSpPr>
          <p:cNvPr id="298" name="Google Shape;298;p13"/>
          <p:cNvSpPr txBox="1"/>
          <p:nvPr/>
        </p:nvSpPr>
        <p:spPr>
          <a:xfrm>
            <a:off x="691739" y="2728514"/>
            <a:ext cx="7760522" cy="7432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 Fontos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készülni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egy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öt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perces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 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prezentációval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melyben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felvázoljuk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a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problémát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, a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megoldásokat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előnyöket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és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eredményeket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.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Ehhez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javasolt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követni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az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alábbi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struktúrát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: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bevezetés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probléma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meghatározása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megoldás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végrehajtási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terv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fenntarthatósági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és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pénzügyi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terv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cselekvésre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való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felhívás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és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lezárás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. (A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résztvevők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által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alakítható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a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szerkezet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. A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vizuális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tartalmak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személyes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beszámolók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növelik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a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hitelességet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.)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A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bemutató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fontos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hogy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cselekvésre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való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felhívással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záruljon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(CTA – call to action)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és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betartsa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a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megadott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Montserrat"/>
                <a:ea typeface="MS Mincho"/>
              </a:rPr>
              <a:t>időkorlátot</a:t>
            </a:r>
            <a:r>
              <a:rPr lang="en-US" sz="2400" dirty="0">
                <a:solidFill>
                  <a:schemeClr val="tx1"/>
                </a:solidFill>
                <a:latin typeface="Montserrat"/>
                <a:ea typeface="MS Mincho"/>
              </a:rPr>
              <a:t>.</a:t>
            </a:r>
          </a:p>
        </p:txBody>
      </p:sp>
      <p:sp>
        <p:nvSpPr>
          <p:cNvPr id="299" name="Google Shape;299;p13"/>
          <p:cNvSpPr txBox="1"/>
          <p:nvPr/>
        </p:nvSpPr>
        <p:spPr>
          <a:xfrm rot="-589345">
            <a:off x="10734925" y="2574479"/>
            <a:ext cx="4863329" cy="603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40021"/>
              </a:lnSpc>
            </a:pPr>
            <a:r>
              <a:rPr lang="en-US" sz="2800" b="1" dirty="0" err="1">
                <a:latin typeface="Montserrat"/>
                <a:sym typeface="Montserrat"/>
              </a:rPr>
              <a:t>Készülj</a:t>
            </a:r>
            <a:r>
              <a:rPr lang="en-US" sz="2800" b="1" dirty="0">
                <a:latin typeface="Montserrat"/>
                <a:sym typeface="Montserrat"/>
              </a:rPr>
              <a:t> </a:t>
            </a:r>
            <a:r>
              <a:rPr lang="en-US" sz="2800" b="1" dirty="0" err="1">
                <a:latin typeface="Montserrat"/>
                <a:sym typeface="Montserrat"/>
              </a:rPr>
              <a:t>fel</a:t>
            </a:r>
            <a:r>
              <a:rPr lang="en-US" sz="2800" b="1" dirty="0">
                <a:latin typeface="Montserrat"/>
                <a:sym typeface="Montserrat"/>
              </a:rPr>
              <a:t> a </a:t>
            </a:r>
            <a:r>
              <a:rPr lang="en-US" sz="2800" b="1" dirty="0" err="1">
                <a:latin typeface="Montserrat"/>
                <a:sym typeface="Montserrat"/>
              </a:rPr>
              <a:t>bemutatódra</a:t>
            </a:r>
            <a:endParaRPr lang="hu-HU" dirty="0" err="1"/>
          </a:p>
        </p:txBody>
      </p:sp>
      <p:sp>
        <p:nvSpPr>
          <p:cNvPr id="300" name="Google Shape;300;p13"/>
          <p:cNvSpPr txBox="1"/>
          <p:nvPr/>
        </p:nvSpPr>
        <p:spPr>
          <a:xfrm rot="575858">
            <a:off x="12667196" y="3829004"/>
            <a:ext cx="4565898" cy="1206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40021"/>
              </a:lnSpc>
            </a:pPr>
            <a:r>
              <a:rPr lang="en-US" sz="2800" b="1" dirty="0" err="1">
                <a:latin typeface="Montserrat"/>
                <a:sym typeface="Montserrat"/>
              </a:rPr>
              <a:t>Mutasd</a:t>
            </a:r>
            <a:r>
              <a:rPr lang="en-US" sz="2800" b="1" dirty="0">
                <a:latin typeface="Montserrat"/>
                <a:sym typeface="Montserrat"/>
              </a:rPr>
              <a:t> be a </a:t>
            </a:r>
            <a:r>
              <a:rPr lang="en-US" sz="2800" b="1" dirty="0" err="1">
                <a:latin typeface="Montserrat"/>
                <a:sym typeface="Montserrat"/>
              </a:rPr>
              <a:t>javasolt</a:t>
            </a:r>
            <a:r>
              <a:rPr lang="en-US" sz="2800" b="1" dirty="0">
                <a:latin typeface="Montserrat"/>
                <a:sym typeface="Montserrat"/>
              </a:rPr>
              <a:t> </a:t>
            </a:r>
            <a:r>
              <a:rPr lang="en-US" sz="2800" b="1" dirty="0" err="1">
                <a:latin typeface="Montserrat"/>
                <a:sym typeface="Montserrat"/>
              </a:rPr>
              <a:t>megoldásaidat</a:t>
            </a:r>
            <a:endParaRPr lang="hu-HU" dirty="0" err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96E1B1-F212-4D1E-649A-F762D5F4E8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1257941" y="106744"/>
            <a:ext cx="5913684" cy="2451765"/>
          </a:xfrm>
          <a:prstGeom prst="rect">
            <a:avLst/>
          </a:prstGeom>
        </p:spPr>
      </p:pic>
      <p:sp>
        <p:nvSpPr>
          <p:cNvPr id="297" name="Google Shape;297;p13"/>
          <p:cNvSpPr txBox="1"/>
          <p:nvPr/>
        </p:nvSpPr>
        <p:spPr>
          <a:xfrm>
            <a:off x="2240526" y="735546"/>
            <a:ext cx="7760522" cy="1661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 dirty="0">
                <a:latin typeface="Impact" panose="020B0806030902050204" pitchFamily="34" charset="0"/>
                <a:sym typeface="Montserrat"/>
              </a:rPr>
              <a:t>BEMUTATÓ</a:t>
            </a:r>
            <a:endParaRPr lang="hu-HU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772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95;p13">
            <a:extLst>
              <a:ext uri="{FF2B5EF4-FFF2-40B4-BE49-F238E27FC236}">
                <a16:creationId xmlns:a16="http://schemas.microsoft.com/office/drawing/2014/main" id="{3A67C1AF-4E9B-1782-264D-2201E6E7BCDB}"/>
              </a:ext>
            </a:extLst>
          </p:cNvPr>
          <p:cNvSpPr/>
          <p:nvPr/>
        </p:nvSpPr>
        <p:spPr>
          <a:xfrm>
            <a:off x="0" y="0"/>
            <a:ext cx="8903368" cy="10287000"/>
          </a:xfrm>
          <a:custGeom>
            <a:avLst/>
            <a:gdLst/>
            <a:ahLst/>
            <a:cxnLst/>
            <a:rect l="l" t="t" r="r" b="b"/>
            <a:pathLst>
              <a:path w="9829008" h="10793102" extrusionOk="0">
                <a:moveTo>
                  <a:pt x="0" y="0"/>
                </a:moveTo>
                <a:lnTo>
                  <a:pt x="9829008" y="0"/>
                </a:lnTo>
                <a:lnTo>
                  <a:pt x="9829008" y="10793102"/>
                </a:lnTo>
                <a:lnTo>
                  <a:pt x="0" y="10793102"/>
                </a:lnTo>
                <a:lnTo>
                  <a:pt x="0" y="0"/>
                </a:lnTo>
                <a:close/>
              </a:path>
            </a:pathLst>
          </a:custGeom>
          <a:solidFill>
            <a:srgbClr val="FAFFCA"/>
          </a:solidFill>
          <a:ln>
            <a:noFill/>
          </a:ln>
        </p:spPr>
        <p:txBody>
          <a:bodyPr/>
          <a:lstStyle/>
          <a:p>
            <a:endParaRPr lang="fi-FI"/>
          </a:p>
        </p:txBody>
      </p:sp>
      <p:pic>
        <p:nvPicPr>
          <p:cNvPr id="8" name="Picture 7" descr="A cartoon of a person pointing&#10;&#10;Description automatically generated">
            <a:extLst>
              <a:ext uri="{FF2B5EF4-FFF2-40B4-BE49-F238E27FC236}">
                <a16:creationId xmlns:a16="http://schemas.microsoft.com/office/drawing/2014/main" id="{E0601348-8F1F-E6F6-44F6-0541D0BD7AA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98" t="25811" r="23737"/>
          <a:stretch/>
        </p:blipFill>
        <p:spPr>
          <a:xfrm>
            <a:off x="4562243" y="1241722"/>
            <a:ext cx="4058113" cy="87708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2AE4071-A4D7-2027-A385-103F459704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45925">
            <a:off x="1368747" y="2061615"/>
            <a:ext cx="5983022" cy="5712297"/>
          </a:xfrm>
          <a:prstGeom prst="rect">
            <a:avLst/>
          </a:prstGeom>
        </p:spPr>
      </p:pic>
      <p:sp>
        <p:nvSpPr>
          <p:cNvPr id="7" name="Google Shape;192;p7">
            <a:extLst>
              <a:ext uri="{FF2B5EF4-FFF2-40B4-BE49-F238E27FC236}">
                <a16:creationId xmlns:a16="http://schemas.microsoft.com/office/drawing/2014/main" id="{FF39B242-DB9C-3297-A697-00941B9165E2}"/>
              </a:ext>
            </a:extLst>
          </p:cNvPr>
          <p:cNvSpPr txBox="1"/>
          <p:nvPr/>
        </p:nvSpPr>
        <p:spPr>
          <a:xfrm>
            <a:off x="-559861" y="4478702"/>
            <a:ext cx="8139090" cy="1462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43987"/>
              </a:lnSpc>
            </a:pPr>
            <a:r>
              <a:rPr lang="en-US" sz="6600" dirty="0">
                <a:solidFill>
                  <a:schemeClr val="tx1"/>
                </a:solidFill>
                <a:latin typeface="Impact" panose="020B0806030902050204" pitchFamily="34" charset="0"/>
                <a:sym typeface="Montserrat"/>
              </a:rPr>
              <a:t>MI EZ?</a:t>
            </a:r>
            <a:endParaRPr lang="hu-HU" sz="1600" dirty="0">
              <a:solidFill>
                <a:schemeClr val="tx1"/>
              </a:solidFill>
              <a:latin typeface="Impact" panose="020B080603090205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B6BE8C-EE35-42CE-8A97-F346FC5511AD}"/>
              </a:ext>
            </a:extLst>
          </p:cNvPr>
          <p:cNvSpPr txBox="1"/>
          <p:nvPr/>
        </p:nvSpPr>
        <p:spPr>
          <a:xfrm>
            <a:off x="9307404" y="1240197"/>
            <a:ext cx="8521227" cy="801668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600"/>
              </a:spcAft>
              <a:buChar char="•"/>
            </a:pP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Az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innovációs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modell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 a design thinking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alapján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működik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,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és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rendszerszerű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megközelítést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és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strukturált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keretrendszert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kínál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 a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problémamegoldáshoz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.</a:t>
            </a:r>
            <a:endParaRPr lang="hu-HU"/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Felhasználható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saját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eszközök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létrehozásához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 a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társadalmi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inklúzió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és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hozzáférhetőség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elősegítésére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,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vagy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alkalmazható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más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témakörökben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 is.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Az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innovációs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modell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négy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fázisból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áll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,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együttműködésen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alapuló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munkamódot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alkalmazva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,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ideális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esetben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 a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kedvezményezettek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valós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adatait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felhasználva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.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A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különböző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igényekre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reagálva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 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fel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lehet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használni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az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innovációs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modell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egészét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vagy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egyes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lépéseit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34940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95;p13">
            <a:extLst>
              <a:ext uri="{FF2B5EF4-FFF2-40B4-BE49-F238E27FC236}">
                <a16:creationId xmlns:a16="http://schemas.microsoft.com/office/drawing/2014/main" id="{3A67C1AF-4E9B-1782-264D-2201E6E7BCDB}"/>
              </a:ext>
            </a:extLst>
          </p:cNvPr>
          <p:cNvSpPr/>
          <p:nvPr/>
        </p:nvSpPr>
        <p:spPr>
          <a:xfrm>
            <a:off x="0" y="0"/>
            <a:ext cx="8903368" cy="10287000"/>
          </a:xfrm>
          <a:custGeom>
            <a:avLst/>
            <a:gdLst/>
            <a:ahLst/>
            <a:cxnLst/>
            <a:rect l="l" t="t" r="r" b="b"/>
            <a:pathLst>
              <a:path w="9829008" h="10793102" extrusionOk="0">
                <a:moveTo>
                  <a:pt x="0" y="0"/>
                </a:moveTo>
                <a:lnTo>
                  <a:pt x="9829008" y="0"/>
                </a:lnTo>
                <a:lnTo>
                  <a:pt x="9829008" y="10793102"/>
                </a:lnTo>
                <a:lnTo>
                  <a:pt x="0" y="10793102"/>
                </a:lnTo>
                <a:lnTo>
                  <a:pt x="0" y="0"/>
                </a:lnTo>
                <a:close/>
              </a:path>
            </a:pathLst>
          </a:custGeom>
          <a:solidFill>
            <a:srgbClr val="FAFFCA"/>
          </a:solidFill>
          <a:ln>
            <a:noFill/>
          </a:ln>
        </p:spPr>
        <p:txBody>
          <a:bodyPr/>
          <a:lstStyle/>
          <a:p>
            <a:endParaRPr lang="fi-FI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A738CF-FAA4-591D-8B9E-2CD530CEEA24}"/>
              </a:ext>
            </a:extLst>
          </p:cNvPr>
          <p:cNvSpPr txBox="1"/>
          <p:nvPr/>
        </p:nvSpPr>
        <p:spPr>
          <a:xfrm>
            <a:off x="9506554" y="3253207"/>
            <a:ext cx="8137822" cy="377930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>
                <a:solidFill>
                  <a:schemeClr val="tx1"/>
                </a:solidFill>
                <a:latin typeface="Montserrat"/>
                <a:ea typeface="MS Mincho"/>
              </a:rPr>
              <a:t>3-5 </a:t>
            </a:r>
            <a:r>
              <a:rPr lang="en-US" sz="3200" err="1">
                <a:solidFill>
                  <a:schemeClr val="tx1"/>
                </a:solidFill>
                <a:latin typeface="Montserrat"/>
                <a:ea typeface="MS Mincho"/>
              </a:rPr>
              <a:t>résztvevő</a:t>
            </a:r>
            <a:r>
              <a:rPr lang="en-US" sz="320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3200" err="1">
                <a:solidFill>
                  <a:schemeClr val="tx1"/>
                </a:solidFill>
                <a:latin typeface="Montserrat"/>
                <a:ea typeface="MS Mincho"/>
              </a:rPr>
              <a:t>ajánlott</a:t>
            </a:r>
            <a:r>
              <a:rPr lang="en-US" sz="320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3200" err="1">
                <a:solidFill>
                  <a:schemeClr val="tx1"/>
                </a:solidFill>
                <a:latin typeface="Montserrat"/>
                <a:ea typeface="MS Mincho"/>
              </a:rPr>
              <a:t>csoportonként</a:t>
            </a:r>
            <a:r>
              <a:rPr lang="en-US" sz="3200">
                <a:solidFill>
                  <a:schemeClr val="tx1"/>
                </a:solidFill>
                <a:latin typeface="Montserrat"/>
                <a:ea typeface="MS Mincho"/>
              </a:rPr>
              <a:t>.</a:t>
            </a:r>
            <a:endParaRPr lang="en-US" sz="3200">
              <a:solidFill>
                <a:schemeClr val="tx1"/>
              </a:solidFill>
              <a:latin typeface="Montserrat" panose="00000500000000000000" pitchFamily="2" charset="0"/>
              <a:ea typeface="MS Mincho"/>
            </a:endParaRPr>
          </a:p>
          <a:p>
            <a:pPr marL="342900" indent="-342900"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>
                <a:solidFill>
                  <a:schemeClr val="tx1"/>
                </a:solidFill>
                <a:latin typeface="Montserrat"/>
                <a:ea typeface="MS Mincho"/>
              </a:rPr>
              <a:t>Egy </a:t>
            </a:r>
            <a:r>
              <a:rPr lang="en-US" sz="3200" err="1">
                <a:solidFill>
                  <a:schemeClr val="tx1"/>
                </a:solidFill>
                <a:latin typeface="Montserrat"/>
                <a:ea typeface="MS Mincho"/>
              </a:rPr>
              <a:t>facilitátor</a:t>
            </a:r>
            <a:r>
              <a:rPr lang="en-US" sz="320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3200" err="1">
                <a:solidFill>
                  <a:schemeClr val="tx1"/>
                </a:solidFill>
                <a:latin typeface="Montserrat"/>
                <a:ea typeface="MS Mincho"/>
              </a:rPr>
              <a:t>csoportonként</a:t>
            </a:r>
            <a:r>
              <a:rPr lang="en-US" sz="3200">
                <a:solidFill>
                  <a:schemeClr val="tx1"/>
                </a:solidFill>
                <a:latin typeface="Montserrat"/>
                <a:ea typeface="MS Mincho"/>
              </a:rPr>
              <a:t>, </a:t>
            </a:r>
            <a:r>
              <a:rPr lang="en-US" sz="3200" err="1">
                <a:solidFill>
                  <a:schemeClr val="tx1"/>
                </a:solidFill>
                <a:latin typeface="Montserrat"/>
                <a:ea typeface="MS Mincho"/>
              </a:rPr>
              <a:t>aki</a:t>
            </a:r>
            <a:r>
              <a:rPr lang="en-US" sz="320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3200" err="1">
                <a:solidFill>
                  <a:schemeClr val="tx1"/>
                </a:solidFill>
                <a:latin typeface="Montserrat"/>
                <a:ea typeface="MS Mincho"/>
              </a:rPr>
              <a:t>megismerkedett</a:t>
            </a:r>
            <a:r>
              <a:rPr lang="en-US" sz="320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3200" err="1">
                <a:solidFill>
                  <a:schemeClr val="tx1"/>
                </a:solidFill>
                <a:latin typeface="Montserrat"/>
                <a:ea typeface="MS Mincho"/>
              </a:rPr>
              <a:t>az</a:t>
            </a:r>
            <a:r>
              <a:rPr lang="en-US" sz="320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3200" err="1">
                <a:solidFill>
                  <a:schemeClr val="tx1"/>
                </a:solidFill>
                <a:latin typeface="Montserrat"/>
                <a:ea typeface="MS Mincho"/>
              </a:rPr>
              <a:t>innovációs</a:t>
            </a:r>
            <a:r>
              <a:rPr lang="en-US" sz="320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3200" err="1">
                <a:solidFill>
                  <a:schemeClr val="tx1"/>
                </a:solidFill>
                <a:latin typeface="Montserrat"/>
                <a:ea typeface="MS Mincho"/>
              </a:rPr>
              <a:t>modellel</a:t>
            </a:r>
            <a:r>
              <a:rPr lang="en-US" sz="3200">
                <a:solidFill>
                  <a:schemeClr val="tx1"/>
                </a:solidFill>
                <a:latin typeface="Montserrat"/>
                <a:ea typeface="MS Mincho"/>
              </a:rPr>
              <a:t>, </a:t>
            </a:r>
            <a:r>
              <a:rPr lang="en-US" sz="3200" err="1">
                <a:solidFill>
                  <a:schemeClr val="tx1"/>
                </a:solidFill>
                <a:latin typeface="Montserrat"/>
                <a:ea typeface="MS Mincho"/>
              </a:rPr>
              <a:t>és</a:t>
            </a:r>
            <a:r>
              <a:rPr lang="en-US" sz="320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3200" err="1">
                <a:solidFill>
                  <a:schemeClr val="tx1"/>
                </a:solidFill>
                <a:latin typeface="Montserrat"/>
                <a:ea typeface="MS Mincho"/>
              </a:rPr>
              <a:t>képes</a:t>
            </a:r>
            <a:r>
              <a:rPr lang="en-US" sz="3200">
                <a:solidFill>
                  <a:schemeClr val="tx1"/>
                </a:solidFill>
                <a:latin typeface="Montserrat"/>
                <a:ea typeface="MS Mincho"/>
              </a:rPr>
              <a:t> </a:t>
            </a:r>
            <a:r>
              <a:rPr lang="en-US" sz="3200" err="1">
                <a:solidFill>
                  <a:schemeClr val="tx1"/>
                </a:solidFill>
                <a:latin typeface="Montserrat"/>
                <a:ea typeface="MS Mincho"/>
              </a:rPr>
              <a:t>irányítani</a:t>
            </a:r>
            <a:r>
              <a:rPr lang="en-US" sz="3200">
                <a:solidFill>
                  <a:schemeClr val="tx1"/>
                </a:solidFill>
                <a:latin typeface="Montserrat"/>
                <a:ea typeface="MS Mincho"/>
              </a:rPr>
              <a:t> a </a:t>
            </a:r>
            <a:r>
              <a:rPr lang="en-US" sz="3200" err="1">
                <a:solidFill>
                  <a:schemeClr val="tx1"/>
                </a:solidFill>
                <a:latin typeface="Montserrat"/>
                <a:ea typeface="MS Mincho"/>
              </a:rPr>
              <a:t>folyamatot</a:t>
            </a:r>
            <a:r>
              <a:rPr lang="en-US" sz="3200">
                <a:solidFill>
                  <a:schemeClr val="tx1"/>
                </a:solidFill>
                <a:latin typeface="Montserrat"/>
                <a:ea typeface="MS Mincho"/>
              </a:rPr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33D5D76-B4F7-5297-C2E9-B38AF83BDC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780" y="3603009"/>
            <a:ext cx="8457807" cy="4055892"/>
          </a:xfrm>
          <a:prstGeom prst="rect">
            <a:avLst/>
          </a:prstGeom>
        </p:spPr>
      </p:pic>
      <p:sp>
        <p:nvSpPr>
          <p:cNvPr id="7" name="Google Shape;192;p7">
            <a:extLst>
              <a:ext uri="{FF2B5EF4-FFF2-40B4-BE49-F238E27FC236}">
                <a16:creationId xmlns:a16="http://schemas.microsoft.com/office/drawing/2014/main" id="{FF39B242-DB9C-3297-A697-00941B9165E2}"/>
              </a:ext>
            </a:extLst>
          </p:cNvPr>
          <p:cNvSpPr txBox="1"/>
          <p:nvPr/>
        </p:nvSpPr>
        <p:spPr>
          <a:xfrm>
            <a:off x="75328" y="4301360"/>
            <a:ext cx="8605259" cy="1329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43987"/>
              </a:lnSpc>
            </a:pPr>
            <a:r>
              <a:rPr lang="en-US" sz="6000" dirty="0">
                <a:latin typeface="Impact" panose="020B0806030902050204" pitchFamily="34" charset="0"/>
                <a:sym typeface="Montserrat"/>
              </a:rPr>
              <a:t>A CSOPORT MÉRETE</a:t>
            </a:r>
          </a:p>
        </p:txBody>
      </p:sp>
    </p:spTree>
    <p:extLst>
      <p:ext uri="{BB962C8B-B14F-4D97-AF65-F5344CB8AC3E}">
        <p14:creationId xmlns:p14="http://schemas.microsoft.com/office/powerpoint/2010/main" val="1931773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95;p13">
            <a:extLst>
              <a:ext uri="{FF2B5EF4-FFF2-40B4-BE49-F238E27FC236}">
                <a16:creationId xmlns:a16="http://schemas.microsoft.com/office/drawing/2014/main" id="{3A67C1AF-4E9B-1782-264D-2201E6E7BCDB}"/>
              </a:ext>
            </a:extLst>
          </p:cNvPr>
          <p:cNvSpPr/>
          <p:nvPr/>
        </p:nvSpPr>
        <p:spPr>
          <a:xfrm>
            <a:off x="0" y="0"/>
            <a:ext cx="8903368" cy="10287000"/>
          </a:xfrm>
          <a:custGeom>
            <a:avLst/>
            <a:gdLst/>
            <a:ahLst/>
            <a:cxnLst/>
            <a:rect l="l" t="t" r="r" b="b"/>
            <a:pathLst>
              <a:path w="9829008" h="10793102" extrusionOk="0">
                <a:moveTo>
                  <a:pt x="0" y="0"/>
                </a:moveTo>
                <a:lnTo>
                  <a:pt x="9829008" y="0"/>
                </a:lnTo>
                <a:lnTo>
                  <a:pt x="9829008" y="10793102"/>
                </a:lnTo>
                <a:lnTo>
                  <a:pt x="0" y="10793102"/>
                </a:lnTo>
                <a:lnTo>
                  <a:pt x="0" y="0"/>
                </a:lnTo>
                <a:close/>
              </a:path>
            </a:pathLst>
          </a:custGeom>
          <a:solidFill>
            <a:srgbClr val="FAFFCA"/>
          </a:solidFill>
          <a:ln>
            <a:noFill/>
          </a:ln>
        </p:spPr>
        <p:txBody>
          <a:bodyPr/>
          <a:lstStyle/>
          <a:p>
            <a:endParaRPr lang="fi-FI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A738CF-FAA4-591D-8B9E-2CD530CEEA24}"/>
              </a:ext>
            </a:extLst>
          </p:cNvPr>
          <p:cNvSpPr txBox="1"/>
          <p:nvPr/>
        </p:nvSpPr>
        <p:spPr>
          <a:xfrm>
            <a:off x="9308434" y="1788812"/>
            <a:ext cx="8521227" cy="599035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tx1"/>
                </a:solidFill>
                <a:latin typeface="Montserrat"/>
                <a:ea typeface="MS Mincho"/>
              </a:rPr>
              <a:t>A </a:t>
            </a:r>
            <a:r>
              <a:rPr lang="en-US" sz="2800" err="1">
                <a:solidFill>
                  <a:schemeClr val="tx1"/>
                </a:solidFill>
                <a:latin typeface="Montserrat"/>
                <a:ea typeface="MS Mincho"/>
              </a:rPr>
              <a:t>lehető</a:t>
            </a:r>
            <a:r>
              <a:rPr lang="en-US" sz="280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800" err="1">
                <a:solidFill>
                  <a:schemeClr val="tx1"/>
                </a:solidFill>
                <a:latin typeface="Montserrat"/>
                <a:ea typeface="MS Mincho"/>
              </a:rPr>
              <a:t>legkevesebb</a:t>
            </a:r>
            <a:r>
              <a:rPr lang="en-US" sz="280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800" err="1">
                <a:solidFill>
                  <a:schemeClr val="tx1"/>
                </a:solidFill>
                <a:latin typeface="Montserrat"/>
                <a:ea typeface="MS Mincho"/>
              </a:rPr>
              <a:t>tollat</a:t>
            </a:r>
            <a:r>
              <a:rPr lang="en-US" sz="2800">
                <a:solidFill>
                  <a:schemeClr val="tx1"/>
                </a:solidFill>
                <a:latin typeface="Montserrat"/>
                <a:ea typeface="MS Mincho"/>
              </a:rPr>
              <a:t>/</a:t>
            </a:r>
            <a:r>
              <a:rPr lang="en-US" sz="2800" err="1">
                <a:solidFill>
                  <a:schemeClr val="tx1"/>
                </a:solidFill>
                <a:latin typeface="Montserrat"/>
                <a:ea typeface="MS Mincho"/>
              </a:rPr>
              <a:t>jelzőt</a:t>
            </a:r>
            <a:r>
              <a:rPr lang="en-US" sz="2800">
                <a:solidFill>
                  <a:schemeClr val="tx1"/>
                </a:solidFill>
                <a:latin typeface="Montserrat"/>
                <a:ea typeface="MS Mincho"/>
              </a:rPr>
              <a:t>/</a:t>
            </a:r>
            <a:r>
              <a:rPr lang="en-US" sz="2800" err="1">
                <a:solidFill>
                  <a:schemeClr val="tx1"/>
                </a:solidFill>
                <a:latin typeface="Montserrat"/>
                <a:ea typeface="MS Mincho"/>
              </a:rPr>
              <a:t>ceruzát</a:t>
            </a:r>
            <a:r>
              <a:rPr lang="en-US" sz="280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800" err="1">
                <a:solidFill>
                  <a:schemeClr val="tx1"/>
                </a:solidFill>
                <a:latin typeface="Montserrat"/>
                <a:ea typeface="MS Mincho"/>
              </a:rPr>
              <a:t>és</a:t>
            </a:r>
            <a:r>
              <a:rPr lang="en-US" sz="280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800" err="1">
                <a:solidFill>
                  <a:schemeClr val="tx1"/>
                </a:solidFill>
                <a:latin typeface="Montserrat"/>
                <a:ea typeface="MS Mincho"/>
              </a:rPr>
              <a:t>üres</a:t>
            </a:r>
            <a:r>
              <a:rPr lang="en-US" sz="280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800" err="1">
                <a:solidFill>
                  <a:schemeClr val="tx1"/>
                </a:solidFill>
                <a:latin typeface="Montserrat"/>
                <a:ea typeface="MS Mincho"/>
              </a:rPr>
              <a:t>papírlapot</a:t>
            </a:r>
            <a:r>
              <a:rPr lang="en-US" sz="2800">
                <a:solidFill>
                  <a:schemeClr val="tx1"/>
                </a:solidFill>
                <a:latin typeface="Montserrat"/>
                <a:ea typeface="MS Mincho"/>
              </a:rPr>
              <a:t>.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err="1">
                <a:solidFill>
                  <a:schemeClr val="tx1"/>
                </a:solidFill>
                <a:latin typeface="Montserrat"/>
                <a:ea typeface="MS Mincho"/>
              </a:rPr>
              <a:t>Használható</a:t>
            </a:r>
            <a:r>
              <a:rPr lang="en-US" sz="2800">
                <a:solidFill>
                  <a:schemeClr val="tx1"/>
                </a:solidFill>
                <a:latin typeface="Montserrat"/>
                <a:ea typeface="MS Mincho"/>
              </a:rPr>
              <a:t> flipchart, </a:t>
            </a:r>
            <a:r>
              <a:rPr lang="en-US" sz="2800" err="1">
                <a:solidFill>
                  <a:schemeClr val="tx1"/>
                </a:solidFill>
                <a:latin typeface="Montserrat"/>
                <a:ea typeface="MS Mincho"/>
              </a:rPr>
              <a:t>öntapadós</a:t>
            </a:r>
            <a:r>
              <a:rPr lang="en-US" sz="280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800" err="1">
                <a:solidFill>
                  <a:schemeClr val="tx1"/>
                </a:solidFill>
                <a:latin typeface="Montserrat"/>
                <a:ea typeface="MS Mincho"/>
              </a:rPr>
              <a:t>jegyzet</a:t>
            </a:r>
            <a:r>
              <a:rPr lang="en-US" sz="2800">
                <a:solidFill>
                  <a:schemeClr val="tx1"/>
                </a:solidFill>
                <a:latin typeface="Montserrat"/>
                <a:ea typeface="MS Mincho"/>
              </a:rPr>
              <a:t>, </a:t>
            </a:r>
            <a:r>
              <a:rPr lang="en-US" sz="2800" err="1">
                <a:solidFill>
                  <a:schemeClr val="tx1"/>
                </a:solidFill>
                <a:latin typeface="Montserrat"/>
                <a:ea typeface="MS Mincho"/>
              </a:rPr>
              <a:t>falfelület</a:t>
            </a:r>
            <a:r>
              <a:rPr lang="en-US" sz="280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800" err="1">
                <a:solidFill>
                  <a:schemeClr val="tx1"/>
                </a:solidFill>
                <a:latin typeface="Montserrat"/>
                <a:ea typeface="MS Mincho"/>
              </a:rPr>
              <a:t>vagy</a:t>
            </a:r>
            <a:r>
              <a:rPr lang="en-US" sz="280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800" err="1">
                <a:solidFill>
                  <a:schemeClr val="tx1"/>
                </a:solidFill>
                <a:latin typeface="Montserrat"/>
                <a:ea typeface="MS Mincho"/>
              </a:rPr>
              <a:t>kartondobozok</a:t>
            </a:r>
            <a:r>
              <a:rPr lang="en-US" sz="2800">
                <a:solidFill>
                  <a:schemeClr val="tx1"/>
                </a:solidFill>
                <a:latin typeface="Montserrat"/>
                <a:ea typeface="MS Mincho"/>
              </a:rPr>
              <a:t>, </a:t>
            </a:r>
            <a:r>
              <a:rPr lang="en-US" sz="2800" err="1">
                <a:solidFill>
                  <a:schemeClr val="tx1"/>
                </a:solidFill>
                <a:latin typeface="Montserrat"/>
                <a:ea typeface="MS Mincho"/>
              </a:rPr>
              <a:t>időzítő</a:t>
            </a:r>
            <a:r>
              <a:rPr lang="en-US" sz="2800">
                <a:solidFill>
                  <a:schemeClr val="tx1"/>
                </a:solidFill>
                <a:latin typeface="Montserrat"/>
                <a:ea typeface="MS Mincho"/>
              </a:rPr>
              <a:t>/</a:t>
            </a:r>
            <a:r>
              <a:rPr lang="en-US" sz="2800" err="1">
                <a:solidFill>
                  <a:schemeClr val="tx1"/>
                </a:solidFill>
                <a:latin typeface="Montserrat"/>
                <a:ea typeface="MS Mincho"/>
              </a:rPr>
              <a:t>stopperóra</a:t>
            </a:r>
            <a:r>
              <a:rPr lang="en-US" sz="2800">
                <a:solidFill>
                  <a:schemeClr val="tx1"/>
                </a:solidFill>
                <a:latin typeface="Montserrat"/>
                <a:ea typeface="MS Mincho"/>
              </a:rPr>
              <a:t>, </a:t>
            </a:r>
            <a:r>
              <a:rPr lang="en-US" sz="2800" err="1">
                <a:solidFill>
                  <a:schemeClr val="tx1"/>
                </a:solidFill>
                <a:latin typeface="Montserrat"/>
                <a:ea typeface="MS Mincho"/>
              </a:rPr>
              <a:t>ragasztószalag</a:t>
            </a:r>
            <a:r>
              <a:rPr lang="en-US" sz="280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800" err="1">
                <a:solidFill>
                  <a:schemeClr val="tx1"/>
                </a:solidFill>
                <a:latin typeface="Montserrat"/>
                <a:ea typeface="MS Mincho"/>
              </a:rPr>
              <a:t>vagy</a:t>
            </a:r>
            <a:r>
              <a:rPr lang="en-US" sz="2800">
                <a:solidFill>
                  <a:schemeClr val="tx1"/>
                </a:solidFill>
                <a:latin typeface="Montserrat"/>
                <a:ea typeface="MS Mincho"/>
              </a:rPr>
              <a:t> laptop is.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tx1"/>
                </a:solidFill>
                <a:latin typeface="Montserrat"/>
                <a:ea typeface="MS Mincho"/>
              </a:rPr>
              <a:t>(Online </a:t>
            </a:r>
            <a:r>
              <a:rPr lang="en-US" sz="2800" err="1">
                <a:solidFill>
                  <a:schemeClr val="tx1"/>
                </a:solidFill>
                <a:latin typeface="Montserrat"/>
                <a:ea typeface="MS Mincho"/>
              </a:rPr>
              <a:t>lebonyolítás</a:t>
            </a:r>
            <a:r>
              <a:rPr lang="en-US" sz="280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800" err="1">
                <a:solidFill>
                  <a:schemeClr val="tx1"/>
                </a:solidFill>
                <a:latin typeface="Montserrat"/>
                <a:ea typeface="MS Mincho"/>
              </a:rPr>
              <a:t>esetén</a:t>
            </a:r>
            <a:r>
              <a:rPr lang="en-US" sz="2800">
                <a:solidFill>
                  <a:schemeClr val="tx1"/>
                </a:solidFill>
                <a:latin typeface="Montserrat"/>
                <a:ea typeface="MS Mincho"/>
              </a:rPr>
              <a:t> online </a:t>
            </a:r>
            <a:r>
              <a:rPr lang="en-US" sz="2800" err="1">
                <a:solidFill>
                  <a:schemeClr val="tx1"/>
                </a:solidFill>
                <a:latin typeface="Montserrat"/>
                <a:ea typeface="MS Mincho"/>
              </a:rPr>
              <a:t>együttműködési</a:t>
            </a:r>
            <a:r>
              <a:rPr lang="en-US" sz="280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800" err="1">
                <a:solidFill>
                  <a:schemeClr val="tx1"/>
                </a:solidFill>
                <a:latin typeface="Montserrat"/>
                <a:ea typeface="MS Mincho"/>
              </a:rPr>
              <a:t>eszközöket</a:t>
            </a:r>
            <a:r>
              <a:rPr lang="en-US" sz="2800">
                <a:solidFill>
                  <a:schemeClr val="tx1"/>
                </a:solidFill>
                <a:latin typeface="Montserrat"/>
                <a:ea typeface="MS Mincho"/>
              </a:rPr>
              <a:t> is </a:t>
            </a:r>
            <a:r>
              <a:rPr lang="en-US" sz="2800" err="1">
                <a:solidFill>
                  <a:schemeClr val="tx1"/>
                </a:solidFill>
                <a:latin typeface="Montserrat"/>
                <a:ea typeface="MS Mincho"/>
              </a:rPr>
              <a:t>használhat</a:t>
            </a:r>
            <a:r>
              <a:rPr lang="en-US" sz="2800">
                <a:solidFill>
                  <a:schemeClr val="tx1"/>
                </a:solidFill>
                <a:latin typeface="Montserrat"/>
                <a:ea typeface="MS Mincho"/>
              </a:rPr>
              <a:t>, </a:t>
            </a:r>
            <a:r>
              <a:rPr lang="en-US" sz="2800" err="1">
                <a:solidFill>
                  <a:schemeClr val="tx1"/>
                </a:solidFill>
                <a:latin typeface="Montserrat"/>
                <a:ea typeface="MS Mincho"/>
              </a:rPr>
              <a:t>például</a:t>
            </a:r>
            <a:r>
              <a:rPr lang="en-US" sz="2800">
                <a:solidFill>
                  <a:schemeClr val="tx1"/>
                </a:solidFill>
                <a:latin typeface="Montserrat"/>
                <a:ea typeface="MS Mincho"/>
              </a:rPr>
              <a:t> a Miro-t.)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8885AF-0E38-22CA-3F3B-300756E559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940" y="3223208"/>
            <a:ext cx="5293512" cy="5310997"/>
          </a:xfrm>
          <a:prstGeom prst="rect">
            <a:avLst/>
          </a:prstGeom>
        </p:spPr>
      </p:pic>
      <p:sp>
        <p:nvSpPr>
          <p:cNvPr id="7" name="Google Shape;192;p7">
            <a:extLst>
              <a:ext uri="{FF2B5EF4-FFF2-40B4-BE49-F238E27FC236}">
                <a16:creationId xmlns:a16="http://schemas.microsoft.com/office/drawing/2014/main" id="{FF39B242-DB9C-3297-A697-00941B9165E2}"/>
              </a:ext>
            </a:extLst>
          </p:cNvPr>
          <p:cNvSpPr txBox="1"/>
          <p:nvPr/>
        </p:nvSpPr>
        <p:spPr>
          <a:xfrm>
            <a:off x="1159758" y="5722468"/>
            <a:ext cx="3957877" cy="1846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en-US" sz="6000" dirty="0">
                <a:latin typeface="Impact" panose="020B0806030902050204" pitchFamily="34" charset="0"/>
                <a:sym typeface="Montserrat"/>
              </a:rPr>
              <a:t>SZÜKSÉGES FORRÁSOK</a:t>
            </a:r>
            <a:endParaRPr lang="hu-HU" dirty="0">
              <a:latin typeface="Impact" panose="020B0806030902050204" pitchFamily="34" charset="0"/>
            </a:endParaRPr>
          </a:p>
        </p:txBody>
      </p:sp>
      <p:pic>
        <p:nvPicPr>
          <p:cNvPr id="5" name="Picture 4" descr="A cartoon of a person holding a magnifying glass&#10;&#10;Description automatically generated">
            <a:extLst>
              <a:ext uri="{FF2B5EF4-FFF2-40B4-BE49-F238E27FC236}">
                <a16:creationId xmlns:a16="http://schemas.microsoft.com/office/drawing/2014/main" id="{6ED00248-2B66-6229-1F2A-021DA14D381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640" t="9973" r="44828"/>
          <a:stretch/>
        </p:blipFill>
        <p:spPr>
          <a:xfrm>
            <a:off x="3977069" y="572477"/>
            <a:ext cx="4464226" cy="9501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338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>
          <a:extLst>
            <a:ext uri="{FF2B5EF4-FFF2-40B4-BE49-F238E27FC236}">
              <a16:creationId xmlns:a16="http://schemas.microsoft.com/office/drawing/2014/main" id="{BB8E1E2D-BD81-6F18-426D-7BBFEAB778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95;p13">
            <a:extLst>
              <a:ext uri="{FF2B5EF4-FFF2-40B4-BE49-F238E27FC236}">
                <a16:creationId xmlns:a16="http://schemas.microsoft.com/office/drawing/2014/main" id="{4A53FF07-EE17-CE99-85C1-F5C91820C58C}"/>
              </a:ext>
            </a:extLst>
          </p:cNvPr>
          <p:cNvSpPr/>
          <p:nvPr/>
        </p:nvSpPr>
        <p:spPr>
          <a:xfrm>
            <a:off x="0" y="0"/>
            <a:ext cx="18283850" cy="1944414"/>
          </a:xfrm>
          <a:custGeom>
            <a:avLst/>
            <a:gdLst/>
            <a:ahLst/>
            <a:cxnLst/>
            <a:rect l="l" t="t" r="r" b="b"/>
            <a:pathLst>
              <a:path w="9829008" h="10793102" extrusionOk="0">
                <a:moveTo>
                  <a:pt x="0" y="0"/>
                </a:moveTo>
                <a:lnTo>
                  <a:pt x="9829008" y="0"/>
                </a:lnTo>
                <a:lnTo>
                  <a:pt x="9829008" y="10793102"/>
                </a:lnTo>
                <a:lnTo>
                  <a:pt x="0" y="10793102"/>
                </a:lnTo>
                <a:lnTo>
                  <a:pt x="0" y="0"/>
                </a:lnTo>
                <a:close/>
              </a:path>
            </a:pathLst>
          </a:custGeom>
          <a:solidFill>
            <a:srgbClr val="FAFFCA"/>
          </a:solidFill>
          <a:ln>
            <a:noFill/>
          </a:ln>
        </p:spPr>
        <p:txBody>
          <a:bodyPr/>
          <a:lstStyle/>
          <a:p>
            <a:endParaRPr lang="fi-FI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478889-B6BB-E967-BBF5-377ECAD122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6162" y="375938"/>
            <a:ext cx="10725933" cy="1346200"/>
          </a:xfrm>
          <a:prstGeom prst="rect">
            <a:avLst/>
          </a:prstGeom>
        </p:spPr>
      </p:pic>
      <p:sp>
        <p:nvSpPr>
          <p:cNvPr id="7" name="Google Shape;192;p7">
            <a:extLst>
              <a:ext uri="{FF2B5EF4-FFF2-40B4-BE49-F238E27FC236}">
                <a16:creationId xmlns:a16="http://schemas.microsoft.com/office/drawing/2014/main" id="{E12A3E76-3820-FDAB-715C-0C51B34B26FB}"/>
              </a:ext>
            </a:extLst>
          </p:cNvPr>
          <p:cNvSpPr txBox="1"/>
          <p:nvPr/>
        </p:nvSpPr>
        <p:spPr>
          <a:xfrm>
            <a:off x="4465087" y="392543"/>
            <a:ext cx="9927008" cy="1329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43987"/>
              </a:lnSpc>
            </a:pPr>
            <a:r>
              <a:rPr lang="en-US" sz="6000" dirty="0">
                <a:latin typeface="Impact" panose="020B0806030902050204" pitchFamily="34" charset="0"/>
                <a:ea typeface="Montserrat"/>
                <a:cs typeface="Montserrat"/>
                <a:sym typeface="Montserrat"/>
              </a:rPr>
              <a:t>SZÜKSÉGES IDŐ </a:t>
            </a:r>
            <a:r>
              <a:rPr lang="en-US" sz="6000" i="0" u="none" strike="noStrike" cap="none" dirty="0">
                <a:solidFill>
                  <a:srgbClr val="000000"/>
                </a:solidFill>
                <a:latin typeface="Impact" panose="020B0806030902050204" pitchFamily="34" charset="0"/>
                <a:ea typeface="Montserrat"/>
                <a:cs typeface="Montserrat"/>
                <a:sym typeface="Montserrat"/>
              </a:rPr>
              <a:t>(</a:t>
            </a:r>
            <a:r>
              <a:rPr lang="en-US" sz="6000" dirty="0">
                <a:latin typeface="Impact" panose="020B0806030902050204" pitchFamily="34" charset="0"/>
                <a:ea typeface="Montserrat"/>
                <a:cs typeface="Montserrat"/>
                <a:sym typeface="Montserrat"/>
              </a:rPr>
              <a:t>BECSÜLT</a:t>
            </a:r>
            <a:r>
              <a:rPr lang="en-US" sz="6000" i="0" u="none" strike="noStrike" cap="none" dirty="0">
                <a:solidFill>
                  <a:srgbClr val="000000"/>
                </a:solidFill>
                <a:latin typeface="Impact" panose="020B0806030902050204" pitchFamily="34" charset="0"/>
                <a:ea typeface="Montserrat"/>
                <a:cs typeface="Montserrat"/>
                <a:sym typeface="Montserrat"/>
              </a:rPr>
              <a:t>)</a:t>
            </a:r>
            <a:endParaRPr lang="en-US" sz="1050" dirty="0">
              <a:latin typeface="Impact" panose="020B080603090205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B2D19F7-2BFC-AD8B-F3D0-1EF95D626C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47078"/>
              </p:ext>
            </p:extLst>
          </p:nvPr>
        </p:nvGraphicFramePr>
        <p:xfrm>
          <a:off x="1282446" y="2810736"/>
          <a:ext cx="15796865" cy="68313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9373">
                  <a:extLst>
                    <a:ext uri="{9D8B030D-6E8A-4147-A177-3AD203B41FA5}">
                      <a16:colId xmlns:a16="http://schemas.microsoft.com/office/drawing/2014/main" val="2888356190"/>
                    </a:ext>
                  </a:extLst>
                </a:gridCol>
                <a:gridCol w="3159373">
                  <a:extLst>
                    <a:ext uri="{9D8B030D-6E8A-4147-A177-3AD203B41FA5}">
                      <a16:colId xmlns:a16="http://schemas.microsoft.com/office/drawing/2014/main" val="1132470788"/>
                    </a:ext>
                  </a:extLst>
                </a:gridCol>
                <a:gridCol w="3159373">
                  <a:extLst>
                    <a:ext uri="{9D8B030D-6E8A-4147-A177-3AD203B41FA5}">
                      <a16:colId xmlns:a16="http://schemas.microsoft.com/office/drawing/2014/main" val="2708889300"/>
                    </a:ext>
                  </a:extLst>
                </a:gridCol>
                <a:gridCol w="3159373">
                  <a:extLst>
                    <a:ext uri="{9D8B030D-6E8A-4147-A177-3AD203B41FA5}">
                      <a16:colId xmlns:a16="http://schemas.microsoft.com/office/drawing/2014/main" val="3722482278"/>
                    </a:ext>
                  </a:extLst>
                </a:gridCol>
                <a:gridCol w="3159373">
                  <a:extLst>
                    <a:ext uri="{9D8B030D-6E8A-4147-A177-3AD203B41FA5}">
                      <a16:colId xmlns:a16="http://schemas.microsoft.com/office/drawing/2014/main" val="690636791"/>
                    </a:ext>
                  </a:extLst>
                </a:gridCol>
              </a:tblGrid>
              <a:tr h="45103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1" err="1">
                          <a:solidFill>
                            <a:schemeClr val="tx1"/>
                          </a:solidFill>
                          <a:effectLst/>
                          <a:latin typeface="Montserrat"/>
                        </a:rPr>
                        <a:t>Lépések</a:t>
                      </a:r>
                      <a:endParaRPr lang="hu-HU" err="1"/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400" b="1" err="1">
                          <a:solidFill>
                            <a:schemeClr val="tx1"/>
                          </a:solidFill>
                          <a:effectLst/>
                          <a:latin typeface="Montserrat"/>
                        </a:rPr>
                        <a:t>Tevékenységek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1" i="0" u="none" strike="noStrike" cap="none" noProof="0" dirty="0" err="1">
                          <a:solidFill>
                            <a:schemeClr val="tx1"/>
                          </a:solidFill>
                          <a:effectLst/>
                          <a:latin typeface="Montserrat"/>
                          <a:ea typeface="+mn-ea"/>
                          <a:cs typeface="+mn-cs"/>
                          <a:sym typeface="Arial"/>
                        </a:rPr>
                        <a:t>Időkeret</a:t>
                      </a:r>
                      <a:r>
                        <a:rPr lang="en-US" sz="1400" b="1" i="0" u="none" strike="noStrike" cap="none" noProof="0" dirty="0">
                          <a:solidFill>
                            <a:schemeClr val="tx1"/>
                          </a:solidFill>
                          <a:effectLst/>
                          <a:latin typeface="Montserrat"/>
                          <a:ea typeface="+mn-ea"/>
                          <a:cs typeface="+mn-cs"/>
                          <a:sym typeface="Arial"/>
                        </a:rPr>
                        <a:t> 1 (</a:t>
                      </a:r>
                      <a:r>
                        <a:rPr lang="en-US" sz="1400" b="1" i="0" u="none" strike="noStrike" cap="none" noProof="0" dirty="0" err="1">
                          <a:solidFill>
                            <a:schemeClr val="tx1"/>
                          </a:solidFill>
                          <a:effectLst/>
                          <a:latin typeface="Montserrat"/>
                          <a:ea typeface="+mn-ea"/>
                          <a:cs typeface="+mn-cs"/>
                          <a:sym typeface="Arial"/>
                        </a:rPr>
                        <a:t>fél</a:t>
                      </a:r>
                      <a:r>
                        <a:rPr lang="en-US" sz="1400" b="1" i="0" u="none" strike="noStrike" cap="none" noProof="0" dirty="0">
                          <a:solidFill>
                            <a:schemeClr val="tx1"/>
                          </a:solidFill>
                          <a:effectLst/>
                          <a:latin typeface="Montserrat"/>
                          <a:ea typeface="+mn-ea"/>
                          <a:cs typeface="+mn-cs"/>
                          <a:sym typeface="Arial"/>
                        </a:rPr>
                        <a:t> nap)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400" b="1" i="0" u="none" strike="noStrike" cap="none" noProof="0" dirty="0" err="1">
                          <a:solidFill>
                            <a:schemeClr val="tx1"/>
                          </a:solidFill>
                          <a:effectLst/>
                          <a:latin typeface="Montserrat"/>
                          <a:ea typeface="+mn-ea"/>
                          <a:cs typeface="+mn-cs"/>
                        </a:rPr>
                        <a:t>Időkeret</a:t>
                      </a:r>
                      <a:r>
                        <a:rPr lang="en-US" sz="1400" b="1" i="0" u="none" strike="noStrike" cap="none" noProof="0" dirty="0">
                          <a:solidFill>
                            <a:schemeClr val="tx1"/>
                          </a:solidFill>
                          <a:effectLst/>
                          <a:latin typeface="Montserrat"/>
                          <a:ea typeface="+mn-ea"/>
                          <a:cs typeface="+mn-cs"/>
                          <a:sym typeface="Arial"/>
                        </a:rPr>
                        <a:t> 2 (</a:t>
                      </a:r>
                      <a:r>
                        <a:rPr lang="en-US" sz="1400" b="1" i="0" u="none" strike="noStrike" cap="none" noProof="0" dirty="0" err="1">
                          <a:solidFill>
                            <a:schemeClr val="tx1"/>
                          </a:solidFill>
                          <a:effectLst/>
                          <a:latin typeface="Montserrat"/>
                          <a:ea typeface="+mn-ea"/>
                          <a:cs typeface="+mn-cs"/>
                          <a:sym typeface="Arial"/>
                        </a:rPr>
                        <a:t>egy</a:t>
                      </a:r>
                      <a:r>
                        <a:rPr lang="en-US" sz="1400" b="1" i="0" u="none" strike="noStrike" cap="none" noProof="0" dirty="0">
                          <a:solidFill>
                            <a:schemeClr val="tx1"/>
                          </a:solidFill>
                          <a:effectLst/>
                          <a:latin typeface="Montserrat"/>
                          <a:ea typeface="+mn-ea"/>
                          <a:cs typeface="+mn-cs"/>
                          <a:sym typeface="Arial"/>
                        </a:rPr>
                        <a:t> nap)</a:t>
                      </a:r>
                      <a:endParaRPr lang="en-US" sz="1400" b="1" i="0" u="none" strike="noStrike" cap="none" dirty="0">
                        <a:solidFill>
                          <a:schemeClr val="tx1"/>
                        </a:solidFill>
                        <a:effectLst/>
                        <a:latin typeface="Montserra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0" u="none" strike="noStrike" noProof="0" dirty="0" err="1">
                          <a:solidFill>
                            <a:schemeClr val="tx1"/>
                          </a:solidFill>
                          <a:effectLst/>
                        </a:rPr>
                        <a:t>Időkeret</a:t>
                      </a:r>
                      <a:r>
                        <a:rPr lang="en-US" sz="1400" b="0" i="0" u="none" strike="noStrike" noProof="0" dirty="0">
                          <a:solidFill>
                            <a:schemeClr val="tx1"/>
                          </a:solidFill>
                          <a:effectLst/>
                        </a:rPr>
                        <a:t> 3 (</a:t>
                      </a:r>
                      <a:r>
                        <a:rPr lang="en-US" sz="1400" b="0" i="0" u="none" strike="noStrike" noProof="0" dirty="0" err="1">
                          <a:solidFill>
                            <a:schemeClr val="tx1"/>
                          </a:solidFill>
                          <a:effectLst/>
                        </a:rPr>
                        <a:t>két</a:t>
                      </a:r>
                      <a:r>
                        <a:rPr lang="en-US" sz="1400" b="0" i="0" u="none" strike="noStrike" noProof="0" dirty="0">
                          <a:solidFill>
                            <a:schemeClr val="tx1"/>
                          </a:solidFill>
                          <a:effectLst/>
                        </a:rPr>
                        <a:t> nap)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6658489"/>
                  </a:ext>
                </a:extLst>
              </a:tr>
              <a:tr h="42096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0" u="none" strike="noStrike" cap="none" noProof="0" dirty="0">
                          <a:solidFill>
                            <a:schemeClr val="dk1"/>
                          </a:solidFill>
                          <a:effectLst/>
                          <a:latin typeface="Montserrat"/>
                          <a:ea typeface="+mn-ea"/>
                          <a:cs typeface="+mn-cs"/>
                          <a:sym typeface="Arial"/>
                        </a:rPr>
                        <a:t>1. </a:t>
                      </a:r>
                      <a:r>
                        <a:rPr lang="en-US" sz="1400" b="0" i="0" u="none" strike="noStrike" cap="none" noProof="0" dirty="0" err="1">
                          <a:solidFill>
                            <a:schemeClr val="dk1"/>
                          </a:solidFill>
                          <a:effectLst/>
                          <a:latin typeface="Montserrat"/>
                          <a:ea typeface="+mn-ea"/>
                          <a:cs typeface="+mn-cs"/>
                          <a:sym typeface="Arial"/>
                        </a:rPr>
                        <a:t>lépés</a:t>
                      </a:r>
                      <a:r>
                        <a:rPr lang="en-US" sz="1400" b="0" i="0" u="none" strike="noStrike" cap="none" noProof="0" dirty="0">
                          <a:solidFill>
                            <a:schemeClr val="dk1"/>
                          </a:solidFill>
                          <a:effectLst/>
                          <a:latin typeface="Montserrat"/>
                          <a:ea typeface="+mn-ea"/>
                          <a:cs typeface="+mn-cs"/>
                          <a:sym typeface="Arial"/>
                        </a:rPr>
                        <a:t>: </a:t>
                      </a:r>
                      <a:r>
                        <a:rPr lang="en-US" sz="1400" b="0" i="0" u="none" strike="noStrike" cap="none" noProof="0" dirty="0" err="1">
                          <a:solidFill>
                            <a:schemeClr val="dk1"/>
                          </a:solidFill>
                          <a:effectLst/>
                          <a:latin typeface="Montserrat"/>
                          <a:ea typeface="+mn-ea"/>
                          <a:cs typeface="+mn-cs"/>
                          <a:sym typeface="Arial"/>
                        </a:rPr>
                        <a:t>Kutatás</a:t>
                      </a:r>
                      <a:r>
                        <a:rPr lang="en-US" sz="1400" b="0" i="0" u="none" strike="noStrike" cap="none" noProof="0" dirty="0">
                          <a:solidFill>
                            <a:schemeClr val="dk1"/>
                          </a:solidFill>
                          <a:effectLst/>
                          <a:latin typeface="Montserra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noProof="0" dirty="0" err="1">
                          <a:solidFill>
                            <a:schemeClr val="dk1"/>
                          </a:solidFill>
                          <a:effectLst/>
                          <a:latin typeface="Montserrat"/>
                          <a:ea typeface="+mn-ea"/>
                          <a:cs typeface="+mn-cs"/>
                          <a:sym typeface="Arial"/>
                        </a:rPr>
                        <a:t>és</a:t>
                      </a:r>
                      <a:r>
                        <a:rPr lang="en-US" sz="1400" b="0" i="0" u="none" strike="noStrike" cap="none" noProof="0" dirty="0">
                          <a:solidFill>
                            <a:schemeClr val="dk1"/>
                          </a:solidFill>
                          <a:effectLst/>
                          <a:latin typeface="Montserra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noProof="0" dirty="0" err="1">
                          <a:solidFill>
                            <a:schemeClr val="dk1"/>
                          </a:solidFill>
                          <a:effectLst/>
                          <a:latin typeface="Montserrat"/>
                          <a:ea typeface="+mn-ea"/>
                          <a:cs typeface="+mn-cs"/>
                          <a:sym typeface="Arial"/>
                        </a:rPr>
                        <a:t>betekintés</a:t>
                      </a:r>
                      <a:endParaRPr lang="en-US" sz="1400" b="0" i="0" u="none" strike="noStrike" cap="none" dirty="0" err="1">
                        <a:solidFill>
                          <a:schemeClr val="dk1"/>
                        </a:solidFill>
                        <a:effectLst/>
                        <a:latin typeface="Montserra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400" b="0" i="0" u="none" strike="noStrike" cap="none" noProof="0" err="1">
                          <a:solidFill>
                            <a:schemeClr val="dk1"/>
                          </a:solidFill>
                          <a:effectLst/>
                          <a:latin typeface="Montserrat"/>
                          <a:ea typeface="+mn-ea"/>
                          <a:cs typeface="+mn-cs"/>
                          <a:sym typeface="Arial"/>
                        </a:rPr>
                        <a:t>Problémafa</a:t>
                      </a:r>
                      <a:r>
                        <a:rPr lang="en-US" sz="1400" b="0" i="0" u="none" strike="noStrike" cap="none" noProof="0" dirty="0">
                          <a:solidFill>
                            <a:schemeClr val="dk1"/>
                          </a:solidFill>
                          <a:effectLst/>
                          <a:latin typeface="Montserra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noProof="0" err="1">
                          <a:solidFill>
                            <a:schemeClr val="dk1"/>
                          </a:solidFill>
                          <a:effectLst/>
                          <a:latin typeface="Montserrat"/>
                          <a:ea typeface="+mn-ea"/>
                          <a:cs typeface="+mn-cs"/>
                          <a:sym typeface="Arial"/>
                        </a:rPr>
                        <a:t>és</a:t>
                      </a:r>
                      <a:r>
                        <a:rPr lang="en-US" sz="1400" b="0" i="0" u="none" strike="noStrike" cap="none" noProof="0" dirty="0">
                          <a:solidFill>
                            <a:schemeClr val="dk1"/>
                          </a:solidFill>
                          <a:effectLst/>
                          <a:latin typeface="Montserra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noProof="0" err="1">
                          <a:solidFill>
                            <a:schemeClr val="dk1"/>
                          </a:solidFill>
                          <a:effectLst/>
                          <a:latin typeface="Montserrat"/>
                          <a:ea typeface="+mn-ea"/>
                          <a:cs typeface="+mn-cs"/>
                          <a:sym typeface="Arial"/>
                        </a:rPr>
                        <a:t>módszer</a:t>
                      </a:r>
                      <a:endParaRPr lang="en-US" sz="1400" b="0" i="0" u="none" strike="noStrike" cap="none" err="1">
                        <a:solidFill>
                          <a:schemeClr val="dk1"/>
                        </a:solidFill>
                        <a:effectLst/>
                        <a:latin typeface="Montserra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/>
                        </a:rPr>
                        <a:t>20</a:t>
                      </a:r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Montserrat"/>
                        </a:rPr>
                        <a:t>​</a:t>
                      </a:r>
                    </a:p>
                  </a:txBody>
                  <a:tcPr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dirty="0">
                          <a:effectLst/>
                          <a:latin typeface="Montserrat"/>
                        </a:rPr>
                        <a:t>30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/>
                        </a:rPr>
                        <a:t>60</a:t>
                      </a:r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Montserrat"/>
                        </a:rPr>
                        <a:t>​</a:t>
                      </a:r>
                    </a:p>
                  </a:txBody>
                  <a:tcPr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5306643"/>
                  </a:ext>
                </a:extLst>
              </a:tr>
              <a:tr h="42096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0" u="none" strike="noStrike" cap="none" noProof="0" dirty="0">
                          <a:solidFill>
                            <a:schemeClr val="dk1"/>
                          </a:solidFill>
                          <a:effectLst/>
                          <a:latin typeface="Montserrat"/>
                          <a:ea typeface="+mn-ea"/>
                          <a:cs typeface="+mn-cs"/>
                          <a:sym typeface="Arial"/>
                        </a:rPr>
                        <a:t>1. </a:t>
                      </a:r>
                      <a:r>
                        <a:rPr lang="en-US" sz="1400" b="0" i="0" u="none" strike="noStrike" cap="none" noProof="0" dirty="0" err="1">
                          <a:solidFill>
                            <a:schemeClr val="dk1"/>
                          </a:solidFill>
                          <a:effectLst/>
                          <a:latin typeface="Montserrat"/>
                          <a:ea typeface="+mn-ea"/>
                          <a:cs typeface="+mn-cs"/>
                          <a:sym typeface="Arial"/>
                        </a:rPr>
                        <a:t>szakasz</a:t>
                      </a:r>
                      <a:r>
                        <a:rPr lang="en-US" sz="1400" b="0" i="0" u="none" strike="noStrike" cap="none" noProof="0" dirty="0">
                          <a:solidFill>
                            <a:schemeClr val="dk1"/>
                          </a:solidFill>
                          <a:effectLst/>
                          <a:latin typeface="Montserrat"/>
                          <a:ea typeface="+mn-ea"/>
                          <a:cs typeface="+mn-cs"/>
                          <a:sym typeface="Arial"/>
                        </a:rPr>
                        <a:t>: </a:t>
                      </a:r>
                      <a:r>
                        <a:rPr lang="en-US" sz="1400" b="0" i="0" u="none" strike="noStrike" cap="none" noProof="0" dirty="0" err="1">
                          <a:solidFill>
                            <a:schemeClr val="dk1"/>
                          </a:solidFill>
                          <a:effectLst/>
                          <a:latin typeface="Montserrat"/>
                          <a:ea typeface="+mn-ea"/>
                          <a:cs typeface="+mn-cs"/>
                          <a:sym typeface="Arial"/>
                        </a:rPr>
                        <a:t>Kutatás</a:t>
                      </a:r>
                      <a:r>
                        <a:rPr lang="en-US" sz="1400" b="0" i="0" u="none" strike="noStrike" cap="none" noProof="0" dirty="0">
                          <a:solidFill>
                            <a:schemeClr val="dk1"/>
                          </a:solidFill>
                          <a:effectLst/>
                          <a:latin typeface="Montserra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noProof="0" dirty="0" err="1">
                          <a:solidFill>
                            <a:schemeClr val="dk1"/>
                          </a:solidFill>
                          <a:effectLst/>
                          <a:latin typeface="Montserrat"/>
                          <a:ea typeface="+mn-ea"/>
                          <a:cs typeface="+mn-cs"/>
                          <a:sym typeface="Arial"/>
                        </a:rPr>
                        <a:t>és</a:t>
                      </a:r>
                      <a:r>
                        <a:rPr lang="en-US" sz="1400" b="0" i="0" u="none" strike="noStrike" cap="none" noProof="0" dirty="0">
                          <a:solidFill>
                            <a:schemeClr val="dk1"/>
                          </a:solidFill>
                          <a:effectLst/>
                          <a:latin typeface="Montserra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noProof="0" dirty="0" err="1">
                          <a:solidFill>
                            <a:schemeClr val="dk1"/>
                          </a:solidFill>
                          <a:effectLst/>
                          <a:latin typeface="Montserrat"/>
                          <a:ea typeface="+mn-ea"/>
                          <a:cs typeface="+mn-cs"/>
                          <a:sym typeface="Arial"/>
                        </a:rPr>
                        <a:t>betekintés</a:t>
                      </a:r>
                      <a:endParaRPr lang="en-US" sz="1400" b="0" i="0" u="none" strike="noStrike" cap="none" dirty="0" err="1">
                        <a:solidFill>
                          <a:schemeClr val="dk1"/>
                        </a:solidFill>
                        <a:effectLst/>
                        <a:latin typeface="Montserra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400" b="0" i="0" u="none" strike="noStrike" cap="none" noProof="0" dirty="0">
                          <a:solidFill>
                            <a:schemeClr val="dk1"/>
                          </a:solidFill>
                          <a:effectLst/>
                          <a:latin typeface="Montserrat"/>
                          <a:ea typeface="+mn-ea"/>
                          <a:cs typeface="+mn-cs"/>
                          <a:sym typeface="Arial"/>
                        </a:rPr>
                        <a:t>5 </a:t>
                      </a:r>
                      <a:r>
                        <a:rPr lang="en-US" sz="1400" b="0" i="0" u="none" strike="noStrike" cap="none" noProof="0" err="1">
                          <a:solidFill>
                            <a:schemeClr val="dk1"/>
                          </a:solidFill>
                          <a:effectLst/>
                          <a:latin typeface="Montserrat"/>
                          <a:ea typeface="+mn-ea"/>
                          <a:cs typeface="+mn-cs"/>
                          <a:sym typeface="Arial"/>
                        </a:rPr>
                        <a:t>miért</a:t>
                      </a:r>
                      <a:endParaRPr lang="en-US" sz="1400" b="0" i="0" u="none" strike="noStrike" cap="none" err="1">
                        <a:solidFill>
                          <a:schemeClr val="dk1"/>
                        </a:solidFill>
                        <a:effectLst/>
                        <a:latin typeface="Montserra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/>
                        </a:rPr>
                        <a:t>15</a:t>
                      </a:r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Montserrat"/>
                        </a:rPr>
                        <a:t>​</a:t>
                      </a:r>
                    </a:p>
                  </a:txBody>
                  <a:tcPr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dirty="0">
                          <a:effectLst/>
                          <a:latin typeface="Montserrat"/>
                        </a:rPr>
                        <a:t>30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/>
                        </a:rPr>
                        <a:t>60</a:t>
                      </a:r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Montserrat"/>
                        </a:rPr>
                        <a:t>​</a:t>
                      </a:r>
                    </a:p>
                  </a:txBody>
                  <a:tcPr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0925166"/>
                  </a:ext>
                </a:extLst>
              </a:tr>
              <a:tr h="42096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0" u="none" strike="noStrike" cap="none" noProof="0" dirty="0">
                          <a:solidFill>
                            <a:schemeClr val="dk1"/>
                          </a:solidFill>
                          <a:effectLst/>
                          <a:latin typeface="Montserrat"/>
                          <a:ea typeface="+mn-ea"/>
                          <a:cs typeface="+mn-cs"/>
                          <a:sym typeface="Arial"/>
                        </a:rPr>
                        <a:t>1. </a:t>
                      </a:r>
                      <a:r>
                        <a:rPr lang="en-US" sz="1400" b="0" i="0" u="none" strike="noStrike" cap="none" noProof="0" dirty="0" err="1">
                          <a:solidFill>
                            <a:schemeClr val="dk1"/>
                          </a:solidFill>
                          <a:effectLst/>
                          <a:latin typeface="Montserrat"/>
                          <a:ea typeface="+mn-ea"/>
                          <a:cs typeface="+mn-cs"/>
                          <a:sym typeface="Arial"/>
                        </a:rPr>
                        <a:t>szakasz</a:t>
                      </a:r>
                      <a:r>
                        <a:rPr lang="en-US" sz="1400" b="0" i="0" u="none" strike="noStrike" cap="none" noProof="0" dirty="0">
                          <a:solidFill>
                            <a:schemeClr val="dk1"/>
                          </a:solidFill>
                          <a:effectLst/>
                          <a:latin typeface="Montserrat"/>
                          <a:ea typeface="+mn-ea"/>
                          <a:cs typeface="+mn-cs"/>
                          <a:sym typeface="Arial"/>
                        </a:rPr>
                        <a:t>: </a:t>
                      </a:r>
                      <a:r>
                        <a:rPr lang="en-US" sz="1400" b="0" i="0" u="none" strike="noStrike" cap="none" noProof="0" dirty="0" err="1">
                          <a:solidFill>
                            <a:schemeClr val="dk1"/>
                          </a:solidFill>
                          <a:effectLst/>
                          <a:latin typeface="Montserrat"/>
                          <a:ea typeface="+mn-ea"/>
                          <a:cs typeface="+mn-cs"/>
                          <a:sym typeface="Arial"/>
                        </a:rPr>
                        <a:t>Kutatás</a:t>
                      </a:r>
                      <a:r>
                        <a:rPr lang="en-US" sz="1400" b="0" i="0" u="none" strike="noStrike" cap="none" noProof="0" dirty="0">
                          <a:solidFill>
                            <a:schemeClr val="dk1"/>
                          </a:solidFill>
                          <a:effectLst/>
                          <a:latin typeface="Montserra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noProof="0" dirty="0" err="1">
                          <a:solidFill>
                            <a:schemeClr val="dk1"/>
                          </a:solidFill>
                          <a:effectLst/>
                          <a:latin typeface="Montserrat"/>
                          <a:ea typeface="+mn-ea"/>
                          <a:cs typeface="+mn-cs"/>
                          <a:sym typeface="Arial"/>
                        </a:rPr>
                        <a:t>és</a:t>
                      </a:r>
                      <a:r>
                        <a:rPr lang="en-US" sz="1400" b="0" i="0" u="none" strike="noStrike" cap="none" noProof="0" dirty="0">
                          <a:solidFill>
                            <a:schemeClr val="dk1"/>
                          </a:solidFill>
                          <a:effectLst/>
                          <a:latin typeface="Montserra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noProof="0" dirty="0" err="1">
                          <a:solidFill>
                            <a:schemeClr val="dk1"/>
                          </a:solidFill>
                          <a:effectLst/>
                          <a:latin typeface="Montserrat"/>
                          <a:ea typeface="+mn-ea"/>
                          <a:cs typeface="+mn-cs"/>
                          <a:sym typeface="Arial"/>
                        </a:rPr>
                        <a:t>betekintés</a:t>
                      </a:r>
                      <a:endParaRPr lang="en-US" sz="1400" b="0" i="0" u="none" strike="noStrike" cap="none" dirty="0" err="1">
                        <a:solidFill>
                          <a:schemeClr val="dk1"/>
                        </a:solidFill>
                        <a:effectLst/>
                        <a:latin typeface="Montserra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400" b="0" i="0" u="none" strike="noStrike" cap="none" noProof="0" err="1">
                          <a:solidFill>
                            <a:schemeClr val="dk1"/>
                          </a:solidFill>
                          <a:effectLst/>
                          <a:latin typeface="Montserrat"/>
                          <a:ea typeface="+mn-ea"/>
                          <a:cs typeface="+mn-cs"/>
                          <a:sym typeface="Arial"/>
                        </a:rPr>
                        <a:t>Célcsoport</a:t>
                      </a:r>
                      <a:r>
                        <a:rPr lang="en-US" sz="1400" b="0" i="0" u="none" strike="noStrike" cap="none" noProof="0" dirty="0">
                          <a:solidFill>
                            <a:schemeClr val="dk1"/>
                          </a:solidFill>
                          <a:effectLst/>
                          <a:latin typeface="Montserra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noProof="0" err="1">
                          <a:solidFill>
                            <a:schemeClr val="dk1"/>
                          </a:solidFill>
                          <a:effectLst/>
                          <a:latin typeface="Montserrat"/>
                          <a:ea typeface="+mn-ea"/>
                          <a:cs typeface="+mn-cs"/>
                          <a:sym typeface="Arial"/>
                        </a:rPr>
                        <a:t>és</a:t>
                      </a:r>
                      <a:r>
                        <a:rPr lang="en-US" sz="1400" b="0" i="0" u="none" strike="noStrike" cap="none" noProof="0" dirty="0">
                          <a:solidFill>
                            <a:schemeClr val="dk1"/>
                          </a:solidFill>
                          <a:effectLst/>
                          <a:latin typeface="Montserra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noProof="0" err="1">
                          <a:solidFill>
                            <a:schemeClr val="dk1"/>
                          </a:solidFill>
                          <a:effectLst/>
                          <a:latin typeface="Montserrat"/>
                          <a:ea typeface="+mn-ea"/>
                          <a:cs typeface="+mn-cs"/>
                          <a:sym typeface="Arial"/>
                        </a:rPr>
                        <a:t>érdekeltek</a:t>
                      </a:r>
                      <a:endParaRPr lang="en-US" sz="1400" b="0" i="0" u="none" strike="noStrike" cap="none" err="1">
                        <a:solidFill>
                          <a:schemeClr val="dk1"/>
                        </a:solidFill>
                        <a:effectLst/>
                        <a:latin typeface="Montserra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/>
                        </a:rPr>
                        <a:t>15</a:t>
                      </a:r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Montserrat"/>
                        </a:rPr>
                        <a:t>​</a:t>
                      </a:r>
                    </a:p>
                  </a:txBody>
                  <a:tcPr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dirty="0">
                          <a:effectLst/>
                          <a:latin typeface="Montserrat"/>
                        </a:rPr>
                        <a:t>30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/>
                        </a:rPr>
                        <a:t>60</a:t>
                      </a:r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Montserrat"/>
                        </a:rPr>
                        <a:t>​</a:t>
                      </a:r>
                    </a:p>
                  </a:txBody>
                  <a:tcPr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8511405"/>
                  </a:ext>
                </a:extLst>
              </a:tr>
              <a:tr h="42096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0" u="none" strike="noStrike" cap="none" noProof="0" dirty="0">
                          <a:solidFill>
                            <a:schemeClr val="dk1"/>
                          </a:solidFill>
                          <a:effectLst/>
                          <a:latin typeface="Montserrat"/>
                          <a:ea typeface="+mn-ea"/>
                          <a:cs typeface="+mn-cs"/>
                          <a:sym typeface="Arial"/>
                        </a:rPr>
                        <a:t>1. </a:t>
                      </a:r>
                      <a:r>
                        <a:rPr lang="en-US" sz="1400" b="0" i="0" u="none" strike="noStrike" cap="none" noProof="0" dirty="0" err="1">
                          <a:solidFill>
                            <a:schemeClr val="dk1"/>
                          </a:solidFill>
                          <a:effectLst/>
                          <a:latin typeface="Montserrat"/>
                          <a:ea typeface="+mn-ea"/>
                          <a:cs typeface="+mn-cs"/>
                          <a:sym typeface="Arial"/>
                        </a:rPr>
                        <a:t>szakasz</a:t>
                      </a:r>
                      <a:r>
                        <a:rPr lang="en-US" sz="1400" b="0" i="0" u="none" strike="noStrike" cap="none" noProof="0" dirty="0">
                          <a:solidFill>
                            <a:schemeClr val="dk1"/>
                          </a:solidFill>
                          <a:effectLst/>
                          <a:latin typeface="Montserrat"/>
                          <a:ea typeface="+mn-ea"/>
                          <a:cs typeface="+mn-cs"/>
                          <a:sym typeface="Arial"/>
                        </a:rPr>
                        <a:t>: </a:t>
                      </a:r>
                      <a:r>
                        <a:rPr lang="en-US" sz="1400" b="0" i="0" u="none" strike="noStrike" cap="none" noProof="0" dirty="0" err="1">
                          <a:solidFill>
                            <a:schemeClr val="dk1"/>
                          </a:solidFill>
                          <a:effectLst/>
                          <a:latin typeface="Montserrat"/>
                          <a:ea typeface="+mn-ea"/>
                          <a:cs typeface="+mn-cs"/>
                          <a:sym typeface="Arial"/>
                        </a:rPr>
                        <a:t>Kutatás</a:t>
                      </a:r>
                      <a:r>
                        <a:rPr lang="en-US" sz="1400" b="0" i="0" u="none" strike="noStrike" cap="none" noProof="0" dirty="0">
                          <a:solidFill>
                            <a:schemeClr val="dk1"/>
                          </a:solidFill>
                          <a:effectLst/>
                          <a:latin typeface="Montserra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noProof="0" dirty="0" err="1">
                          <a:solidFill>
                            <a:schemeClr val="dk1"/>
                          </a:solidFill>
                          <a:effectLst/>
                          <a:latin typeface="Montserrat"/>
                          <a:ea typeface="+mn-ea"/>
                          <a:cs typeface="+mn-cs"/>
                          <a:sym typeface="Arial"/>
                        </a:rPr>
                        <a:t>és</a:t>
                      </a:r>
                      <a:r>
                        <a:rPr lang="en-US" sz="1400" b="0" i="0" u="none" strike="noStrike" cap="none" noProof="0" dirty="0">
                          <a:solidFill>
                            <a:schemeClr val="dk1"/>
                          </a:solidFill>
                          <a:effectLst/>
                          <a:latin typeface="Montserra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noProof="0" dirty="0" err="1">
                          <a:solidFill>
                            <a:schemeClr val="dk1"/>
                          </a:solidFill>
                          <a:effectLst/>
                          <a:latin typeface="Montserrat"/>
                          <a:ea typeface="+mn-ea"/>
                          <a:cs typeface="+mn-cs"/>
                          <a:sym typeface="Arial"/>
                        </a:rPr>
                        <a:t>betekintés</a:t>
                      </a:r>
                      <a:endParaRPr lang="en-US" sz="1400" b="0" i="0" u="none" strike="noStrike" cap="none" dirty="0" err="1">
                        <a:solidFill>
                          <a:schemeClr val="dk1"/>
                        </a:solidFill>
                        <a:effectLst/>
                        <a:latin typeface="Montserra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400" b="0" i="0" u="none" strike="noStrike" cap="none" noProof="0" dirty="0" err="1">
                          <a:solidFill>
                            <a:schemeClr val="dk1"/>
                          </a:solidFill>
                          <a:effectLst/>
                          <a:latin typeface="Montserrat"/>
                          <a:ea typeface="+mn-ea"/>
                          <a:cs typeface="+mn-cs"/>
                          <a:sym typeface="Arial"/>
                        </a:rPr>
                        <a:t>Felhasználói</a:t>
                      </a:r>
                      <a:r>
                        <a:rPr lang="en-US" sz="1400" b="0" i="0" u="none" strike="noStrike" cap="none" noProof="0" dirty="0">
                          <a:solidFill>
                            <a:schemeClr val="dk1"/>
                          </a:solidFill>
                          <a:effectLst/>
                          <a:latin typeface="Montserra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noProof="0" dirty="0" err="1">
                          <a:solidFill>
                            <a:schemeClr val="dk1"/>
                          </a:solidFill>
                          <a:effectLst/>
                          <a:latin typeface="Montserrat"/>
                          <a:ea typeface="+mn-ea"/>
                          <a:cs typeface="+mn-cs"/>
                          <a:sym typeface="Arial"/>
                        </a:rPr>
                        <a:t>profilok</a:t>
                      </a:r>
                      <a:endParaRPr lang="en-US" sz="1400" b="0" i="0" u="none" strike="noStrike" cap="none" dirty="0" err="1">
                        <a:solidFill>
                          <a:schemeClr val="dk1"/>
                        </a:solidFill>
                        <a:effectLst/>
                        <a:latin typeface="Montserra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/>
                        </a:rPr>
                        <a:t>15</a:t>
                      </a:r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Montserrat"/>
                        </a:rPr>
                        <a:t>​</a:t>
                      </a:r>
                    </a:p>
                  </a:txBody>
                  <a:tcPr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dirty="0">
                          <a:effectLst/>
                          <a:latin typeface="Montserrat"/>
                        </a:rPr>
                        <a:t>30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/>
                        </a:rPr>
                        <a:t>60</a:t>
                      </a:r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Montserrat"/>
                        </a:rPr>
                        <a:t>​</a:t>
                      </a:r>
                    </a:p>
                  </a:txBody>
                  <a:tcPr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5235935"/>
                  </a:ext>
                </a:extLst>
              </a:tr>
              <a:tr h="375860">
                <a:tc>
                  <a:txBody>
                    <a:bodyPr/>
                    <a:lstStyle/>
                    <a:p>
                      <a: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400" b="0" i="0" u="none" strike="noStrike" cap="none" noProof="0" dirty="0">
                          <a:solidFill>
                            <a:schemeClr val="dk1"/>
                          </a:solidFill>
                          <a:effectLst/>
                          <a:latin typeface="Montserrat"/>
                          <a:ea typeface="+mn-ea"/>
                          <a:cs typeface="+mn-cs"/>
                          <a:sym typeface="Arial"/>
                        </a:rPr>
                        <a:t>2. </a:t>
                      </a:r>
                      <a:r>
                        <a:rPr lang="en-US" sz="1400" b="0" i="0" u="none" strike="noStrike" cap="none" noProof="0" dirty="0" err="1">
                          <a:solidFill>
                            <a:schemeClr val="dk1"/>
                          </a:solidFill>
                          <a:effectLst/>
                          <a:latin typeface="Montserrat"/>
                          <a:ea typeface="+mn-ea"/>
                          <a:cs typeface="+mn-cs"/>
                          <a:sym typeface="Arial"/>
                        </a:rPr>
                        <a:t>fázis</a:t>
                      </a:r>
                      <a:r>
                        <a:rPr lang="en-US" sz="1400" b="0" i="0" u="none" strike="noStrike" cap="none" noProof="0" dirty="0">
                          <a:solidFill>
                            <a:schemeClr val="dk1"/>
                          </a:solidFill>
                          <a:effectLst/>
                          <a:latin typeface="Montserrat"/>
                          <a:ea typeface="+mn-ea"/>
                          <a:cs typeface="+mn-cs"/>
                          <a:sym typeface="Arial"/>
                        </a:rPr>
                        <a:t>: </a:t>
                      </a:r>
                      <a:r>
                        <a:rPr lang="en-US" sz="1400" b="0" i="0" u="none" strike="noStrike" cap="none" noProof="0" dirty="0" err="1">
                          <a:solidFill>
                            <a:schemeClr val="dk1"/>
                          </a:solidFill>
                          <a:effectLst/>
                          <a:latin typeface="Montserrat"/>
                          <a:ea typeface="+mn-ea"/>
                          <a:cs typeface="+mn-cs"/>
                          <a:sym typeface="Arial"/>
                        </a:rPr>
                        <a:t>Létrehozás</a:t>
                      </a:r>
                      <a:endParaRPr lang="en-US" sz="1400" b="0" i="0" u="none" strike="noStrike" cap="none" dirty="0" err="1">
                        <a:solidFill>
                          <a:schemeClr val="dk1"/>
                        </a:solidFill>
                        <a:effectLst/>
                        <a:latin typeface="Montserra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400" dirty="0">
                          <a:effectLst/>
                          <a:latin typeface="Montserrat"/>
                        </a:rPr>
                        <a:t>Brainstorming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/>
                        </a:rPr>
                        <a:t>30</a:t>
                      </a:r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Montserrat"/>
                        </a:rPr>
                        <a:t>​</a:t>
                      </a:r>
                    </a:p>
                  </a:txBody>
                  <a:tcPr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dirty="0">
                          <a:effectLst/>
                          <a:latin typeface="Montserrat"/>
                        </a:rPr>
                        <a:t>45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/>
                        </a:rPr>
                        <a:t>90</a:t>
                      </a:r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Montserrat"/>
                        </a:rPr>
                        <a:t>​</a:t>
                      </a:r>
                    </a:p>
                  </a:txBody>
                  <a:tcPr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0145077"/>
                  </a:ext>
                </a:extLst>
              </a:tr>
              <a:tr h="420964">
                <a:tc>
                  <a:txBody>
                    <a:bodyPr/>
                    <a:lstStyle/>
                    <a:p>
                      <a: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400" b="0" i="0" u="none" strike="noStrike" cap="none" noProof="0" dirty="0">
                          <a:solidFill>
                            <a:schemeClr val="dk1"/>
                          </a:solidFill>
                          <a:effectLst/>
                          <a:latin typeface="Montserrat"/>
                          <a:ea typeface="+mn-ea"/>
                          <a:cs typeface="+mn-cs"/>
                          <a:sym typeface="Arial"/>
                        </a:rPr>
                        <a:t>2. </a:t>
                      </a:r>
                      <a:r>
                        <a:rPr lang="en-US" sz="1400" b="0" i="0" u="none" strike="noStrike" cap="none" noProof="0" dirty="0" err="1">
                          <a:solidFill>
                            <a:schemeClr val="dk1"/>
                          </a:solidFill>
                          <a:effectLst/>
                          <a:latin typeface="Montserrat"/>
                          <a:ea typeface="+mn-ea"/>
                          <a:cs typeface="+mn-cs"/>
                          <a:sym typeface="Arial"/>
                        </a:rPr>
                        <a:t>fázis</a:t>
                      </a:r>
                      <a:r>
                        <a:rPr lang="en-US" sz="1400" b="0" i="0" u="none" strike="noStrike" cap="none" noProof="0" dirty="0">
                          <a:solidFill>
                            <a:schemeClr val="dk1"/>
                          </a:solidFill>
                          <a:effectLst/>
                          <a:latin typeface="Montserrat"/>
                          <a:ea typeface="+mn-ea"/>
                          <a:cs typeface="+mn-cs"/>
                          <a:sym typeface="Arial"/>
                        </a:rPr>
                        <a:t>: </a:t>
                      </a:r>
                      <a:r>
                        <a:rPr lang="en-US" sz="1400" b="0" i="0" u="none" strike="noStrike" cap="none" noProof="0" dirty="0" err="1">
                          <a:solidFill>
                            <a:schemeClr val="dk1"/>
                          </a:solidFill>
                          <a:effectLst/>
                          <a:latin typeface="Montserrat"/>
                          <a:ea typeface="+mn-ea"/>
                          <a:cs typeface="+mn-cs"/>
                          <a:sym typeface="Arial"/>
                        </a:rPr>
                        <a:t>Létrehozás</a:t>
                      </a:r>
                      <a:endParaRPr lang="en-US" sz="1400" b="0" i="0" u="none" strike="noStrike" cap="none" dirty="0" err="1">
                        <a:solidFill>
                          <a:schemeClr val="dk1"/>
                        </a:solidFill>
                        <a:effectLst/>
                        <a:latin typeface="Montserra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400" b="0" i="0" u="none" strike="noStrike" cap="none" noProof="0" err="1">
                          <a:solidFill>
                            <a:schemeClr val="dk1"/>
                          </a:solidFill>
                          <a:effectLst/>
                          <a:latin typeface="Montserrat"/>
                          <a:ea typeface="+mn-ea"/>
                          <a:cs typeface="+mn-cs"/>
                          <a:sym typeface="Arial"/>
                        </a:rPr>
                        <a:t>Koncepciótervezés</a:t>
                      </a:r>
                      <a:r>
                        <a:rPr lang="en-US" sz="1400" b="0" i="0" u="none" strike="noStrike" cap="none" noProof="0" dirty="0">
                          <a:solidFill>
                            <a:schemeClr val="dk1"/>
                          </a:solidFill>
                          <a:effectLst/>
                          <a:latin typeface="Montserra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noProof="0" err="1">
                          <a:solidFill>
                            <a:schemeClr val="dk1"/>
                          </a:solidFill>
                          <a:effectLst/>
                          <a:latin typeface="Montserrat"/>
                          <a:ea typeface="+mn-ea"/>
                          <a:cs typeface="+mn-cs"/>
                          <a:sym typeface="Arial"/>
                        </a:rPr>
                        <a:t>és</a:t>
                      </a:r>
                      <a:r>
                        <a:rPr lang="en-US" sz="1400" b="0" i="0" u="none" strike="noStrike" cap="none" noProof="0" dirty="0">
                          <a:solidFill>
                            <a:schemeClr val="dk1"/>
                          </a:solidFill>
                          <a:effectLst/>
                          <a:latin typeface="Montserra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noProof="0" err="1">
                          <a:solidFill>
                            <a:schemeClr val="dk1"/>
                          </a:solidFill>
                          <a:effectLst/>
                          <a:latin typeface="Montserrat"/>
                          <a:ea typeface="+mn-ea"/>
                          <a:cs typeface="+mn-cs"/>
                          <a:sym typeface="Arial"/>
                        </a:rPr>
                        <a:t>modellezés</a:t>
                      </a:r>
                      <a:endParaRPr lang="en-US" sz="1400" b="0" i="0" u="none" strike="noStrike" cap="none">
                        <a:solidFill>
                          <a:schemeClr val="dk1"/>
                        </a:solidFill>
                        <a:effectLst/>
                        <a:latin typeface="Montserra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/>
                        </a:rPr>
                        <a:t>20</a:t>
                      </a:r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Montserrat"/>
                        </a:rPr>
                        <a:t>​</a:t>
                      </a:r>
                    </a:p>
                  </a:txBody>
                  <a:tcPr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dirty="0">
                          <a:effectLst/>
                          <a:latin typeface="Montserrat"/>
                        </a:rPr>
                        <a:t>30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/>
                        </a:rPr>
                        <a:t>60</a:t>
                      </a:r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Montserrat"/>
                        </a:rPr>
                        <a:t>​</a:t>
                      </a:r>
                    </a:p>
                  </a:txBody>
                  <a:tcPr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361229"/>
                  </a:ext>
                </a:extLst>
              </a:tr>
              <a:tr h="420964">
                <a:tc>
                  <a:txBody>
                    <a:bodyPr/>
                    <a:lstStyle/>
                    <a:p>
                      <a: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400" b="0" i="0" u="none" strike="noStrike" cap="none" noProof="0" dirty="0">
                          <a:solidFill>
                            <a:schemeClr val="dk1"/>
                          </a:solidFill>
                          <a:effectLst/>
                          <a:latin typeface="Montserrat"/>
                          <a:ea typeface="+mn-ea"/>
                          <a:cs typeface="+mn-cs"/>
                          <a:sym typeface="Arial"/>
                        </a:rPr>
                        <a:t>3. </a:t>
                      </a:r>
                      <a:r>
                        <a:rPr lang="en-US" sz="1400" b="0" i="0" u="none" strike="noStrike" cap="none" noProof="0" dirty="0" err="1">
                          <a:solidFill>
                            <a:schemeClr val="dk1"/>
                          </a:solidFill>
                          <a:effectLst/>
                          <a:latin typeface="Montserrat"/>
                          <a:ea typeface="+mn-ea"/>
                          <a:cs typeface="+mn-cs"/>
                          <a:sym typeface="Arial"/>
                        </a:rPr>
                        <a:t>fázis</a:t>
                      </a:r>
                      <a:r>
                        <a:rPr lang="en-US" sz="1400" b="0" i="0" u="none" strike="noStrike" cap="none" noProof="0" dirty="0">
                          <a:solidFill>
                            <a:schemeClr val="dk1"/>
                          </a:solidFill>
                          <a:effectLst/>
                          <a:latin typeface="Montserrat"/>
                          <a:ea typeface="+mn-ea"/>
                          <a:cs typeface="+mn-cs"/>
                          <a:sym typeface="Arial"/>
                        </a:rPr>
                        <a:t>: </a:t>
                      </a:r>
                      <a:r>
                        <a:rPr lang="en-US" sz="1400" b="0" i="0" u="none" strike="noStrike" cap="none" noProof="0" dirty="0" err="1">
                          <a:solidFill>
                            <a:schemeClr val="dk1"/>
                          </a:solidFill>
                          <a:effectLst/>
                          <a:latin typeface="Montserrat"/>
                          <a:ea typeface="+mn-ea"/>
                          <a:cs typeface="+mn-cs"/>
                          <a:sym typeface="Arial"/>
                        </a:rPr>
                        <a:t>Fejlesztés</a:t>
                      </a:r>
                      <a:r>
                        <a:rPr lang="en-US" sz="1400" b="0" i="0" u="none" strike="noStrike" cap="none" noProof="0" dirty="0">
                          <a:solidFill>
                            <a:schemeClr val="dk1"/>
                          </a:solidFill>
                          <a:effectLst/>
                          <a:latin typeface="Montserra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noProof="0" dirty="0" err="1">
                          <a:solidFill>
                            <a:schemeClr val="dk1"/>
                          </a:solidFill>
                          <a:effectLst/>
                          <a:latin typeface="Montserrat"/>
                          <a:ea typeface="+mn-ea"/>
                          <a:cs typeface="+mn-cs"/>
                          <a:sym typeface="Arial"/>
                        </a:rPr>
                        <a:t>és</a:t>
                      </a:r>
                      <a:r>
                        <a:rPr lang="en-US" sz="1400" b="0" i="0" u="none" strike="noStrike" cap="none" noProof="0" dirty="0">
                          <a:solidFill>
                            <a:schemeClr val="dk1"/>
                          </a:solidFill>
                          <a:effectLst/>
                          <a:latin typeface="Montserra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noProof="0" dirty="0" err="1">
                          <a:solidFill>
                            <a:schemeClr val="dk1"/>
                          </a:solidFill>
                          <a:effectLst/>
                          <a:latin typeface="Montserrat"/>
                          <a:ea typeface="+mn-ea"/>
                          <a:cs typeface="+mn-cs"/>
                          <a:sym typeface="Arial"/>
                        </a:rPr>
                        <a:t>tesztelés</a:t>
                      </a:r>
                      <a:endParaRPr lang="en-US" sz="1400" b="0" i="0" u="none" strike="noStrike" cap="none" dirty="0" err="1">
                        <a:solidFill>
                          <a:schemeClr val="dk1"/>
                        </a:solidFill>
                        <a:effectLst/>
                        <a:latin typeface="Montserra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400" b="0" i="0" u="none" strike="noStrike" cap="none" noProof="0" err="1">
                          <a:solidFill>
                            <a:schemeClr val="dk1"/>
                          </a:solidFill>
                          <a:effectLst/>
                          <a:latin typeface="Montserrat"/>
                          <a:ea typeface="+mn-ea"/>
                          <a:cs typeface="+mn-cs"/>
                          <a:sym typeface="Arial"/>
                        </a:rPr>
                        <a:t>Prototípusok</a:t>
                      </a:r>
                      <a:r>
                        <a:rPr lang="en-US" sz="1400" b="0" i="0" u="none" strike="noStrike" cap="none" noProof="0" dirty="0">
                          <a:solidFill>
                            <a:schemeClr val="dk1"/>
                          </a:solidFill>
                          <a:effectLst/>
                          <a:latin typeface="Montserra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noProof="0" err="1">
                          <a:solidFill>
                            <a:schemeClr val="dk1"/>
                          </a:solidFill>
                          <a:effectLst/>
                          <a:latin typeface="Montserrat"/>
                          <a:ea typeface="+mn-ea"/>
                          <a:cs typeface="+mn-cs"/>
                          <a:sym typeface="Arial"/>
                        </a:rPr>
                        <a:t>készítése</a:t>
                      </a:r>
                      <a:endParaRPr lang="en-US" sz="1400" b="0" i="0" u="none" strike="noStrike" cap="none">
                        <a:solidFill>
                          <a:schemeClr val="dk1"/>
                        </a:solidFill>
                        <a:effectLst/>
                        <a:latin typeface="Montserra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/>
                        </a:rPr>
                        <a:t>60</a:t>
                      </a:r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Montserrat"/>
                        </a:rPr>
                        <a:t>​</a:t>
                      </a:r>
                    </a:p>
                  </a:txBody>
                  <a:tcPr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dirty="0">
                          <a:effectLst/>
                          <a:latin typeface="Montserrat"/>
                        </a:rPr>
                        <a:t>120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/>
                        </a:rPr>
                        <a:t>240</a:t>
                      </a:r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Montserrat"/>
                        </a:rPr>
                        <a:t>​</a:t>
                      </a:r>
                    </a:p>
                  </a:txBody>
                  <a:tcPr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7707351"/>
                  </a:ext>
                </a:extLst>
              </a:tr>
              <a:tr h="375860">
                <a:tc>
                  <a:txBody>
                    <a:bodyPr/>
                    <a:lstStyle/>
                    <a:p>
                      <a: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400" b="0" i="0" u="none" strike="noStrike" cap="none" noProof="0" dirty="0">
                          <a:solidFill>
                            <a:schemeClr val="dk1"/>
                          </a:solidFill>
                          <a:effectLst/>
                          <a:latin typeface="Montserrat"/>
                          <a:ea typeface="+mn-ea"/>
                          <a:cs typeface="+mn-cs"/>
                          <a:sym typeface="Arial"/>
                        </a:rPr>
                        <a:t>4. </a:t>
                      </a:r>
                      <a:r>
                        <a:rPr lang="en-US" sz="1400" b="0" i="0" u="none" strike="noStrike" cap="none" noProof="0" dirty="0" err="1">
                          <a:solidFill>
                            <a:schemeClr val="dk1"/>
                          </a:solidFill>
                          <a:effectLst/>
                          <a:latin typeface="Montserrat"/>
                          <a:ea typeface="+mn-ea"/>
                          <a:cs typeface="+mn-cs"/>
                          <a:sym typeface="Arial"/>
                        </a:rPr>
                        <a:t>fázis</a:t>
                      </a:r>
                      <a:r>
                        <a:rPr lang="en-US" sz="1400" b="0" i="0" u="none" strike="noStrike" cap="none" noProof="0" dirty="0">
                          <a:solidFill>
                            <a:schemeClr val="dk1"/>
                          </a:solidFill>
                          <a:effectLst/>
                          <a:latin typeface="Montserrat"/>
                          <a:ea typeface="+mn-ea"/>
                          <a:cs typeface="+mn-cs"/>
                          <a:sym typeface="Arial"/>
                        </a:rPr>
                        <a:t>: </a:t>
                      </a:r>
                      <a:r>
                        <a:rPr lang="en-US" sz="1400" b="0" i="0" u="none" strike="noStrike" cap="none" noProof="0" dirty="0" err="1">
                          <a:solidFill>
                            <a:schemeClr val="dk1"/>
                          </a:solidFill>
                          <a:effectLst/>
                          <a:latin typeface="Montserrat"/>
                          <a:ea typeface="+mn-ea"/>
                          <a:cs typeface="+mn-cs"/>
                          <a:sym typeface="Arial"/>
                        </a:rPr>
                        <a:t>Megvalósítás</a:t>
                      </a:r>
                      <a:endParaRPr lang="en-US" sz="1400" b="0" i="0" u="none" strike="noStrike" cap="none" dirty="0" err="1">
                        <a:solidFill>
                          <a:schemeClr val="dk1"/>
                        </a:solidFill>
                        <a:effectLst/>
                        <a:latin typeface="Montserra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400" b="0" i="0" u="none" strike="noStrike" cap="none" noProof="0" err="1">
                          <a:solidFill>
                            <a:schemeClr val="dk1"/>
                          </a:solidFill>
                          <a:effectLst/>
                          <a:latin typeface="Montserrat"/>
                          <a:ea typeface="+mn-ea"/>
                          <a:cs typeface="+mn-cs"/>
                          <a:sym typeface="Arial"/>
                        </a:rPr>
                        <a:t>Tevékenységek</a:t>
                      </a:r>
                      <a:r>
                        <a:rPr lang="en-US" sz="1400" b="0" i="0" u="none" strike="noStrike" cap="none" noProof="0" dirty="0">
                          <a:solidFill>
                            <a:schemeClr val="dk1"/>
                          </a:solidFill>
                          <a:effectLst/>
                          <a:latin typeface="Montserra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noProof="0" err="1">
                          <a:solidFill>
                            <a:schemeClr val="dk1"/>
                          </a:solidFill>
                          <a:effectLst/>
                          <a:latin typeface="Montserrat"/>
                          <a:ea typeface="+mn-ea"/>
                          <a:cs typeface="+mn-cs"/>
                          <a:sym typeface="Arial"/>
                        </a:rPr>
                        <a:t>tervezése</a:t>
                      </a:r>
                      <a:endParaRPr lang="en-US" sz="1400" b="0" i="0" u="none" strike="noStrike" cap="none">
                        <a:solidFill>
                          <a:schemeClr val="dk1"/>
                        </a:solidFill>
                        <a:effectLst/>
                        <a:latin typeface="Montserra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/>
                        </a:rPr>
                        <a:t>15</a:t>
                      </a:r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Montserrat"/>
                        </a:rPr>
                        <a:t>​</a:t>
                      </a:r>
                    </a:p>
                  </a:txBody>
                  <a:tcPr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dirty="0">
                          <a:effectLst/>
                          <a:latin typeface="Montserrat"/>
                        </a:rPr>
                        <a:t>30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/>
                        </a:rPr>
                        <a:t>60</a:t>
                      </a:r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Montserrat"/>
                        </a:rPr>
                        <a:t>​</a:t>
                      </a:r>
                    </a:p>
                  </a:txBody>
                  <a:tcPr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126629"/>
                  </a:ext>
                </a:extLst>
              </a:tr>
              <a:tr h="375860">
                <a:tc>
                  <a:txBody>
                    <a:bodyPr/>
                    <a:lstStyle/>
                    <a:p>
                      <a: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400" b="0" i="0" u="none" strike="noStrike" cap="none" noProof="0" dirty="0">
                          <a:solidFill>
                            <a:schemeClr val="dk1"/>
                          </a:solidFill>
                          <a:effectLst/>
                          <a:latin typeface="Montserrat"/>
                          <a:ea typeface="+mn-ea"/>
                          <a:cs typeface="+mn-cs"/>
                          <a:sym typeface="Arial"/>
                        </a:rPr>
                        <a:t>4. </a:t>
                      </a:r>
                      <a:r>
                        <a:rPr lang="en-US" sz="1400" b="0" i="0" u="none" strike="noStrike" cap="none" noProof="0" dirty="0" err="1">
                          <a:solidFill>
                            <a:schemeClr val="dk1"/>
                          </a:solidFill>
                          <a:effectLst/>
                          <a:latin typeface="Montserrat"/>
                          <a:ea typeface="+mn-ea"/>
                          <a:cs typeface="+mn-cs"/>
                          <a:sym typeface="Arial"/>
                        </a:rPr>
                        <a:t>fázis</a:t>
                      </a:r>
                      <a:r>
                        <a:rPr lang="en-US" sz="1400" b="0" i="0" u="none" strike="noStrike" cap="none" noProof="0" dirty="0">
                          <a:solidFill>
                            <a:schemeClr val="dk1"/>
                          </a:solidFill>
                          <a:effectLst/>
                          <a:latin typeface="Montserrat"/>
                          <a:ea typeface="+mn-ea"/>
                          <a:cs typeface="+mn-cs"/>
                          <a:sym typeface="Arial"/>
                        </a:rPr>
                        <a:t>: </a:t>
                      </a:r>
                      <a:r>
                        <a:rPr lang="en-US" sz="1400" b="0" i="0" u="none" strike="noStrike" cap="none" noProof="0" dirty="0" err="1">
                          <a:solidFill>
                            <a:schemeClr val="dk1"/>
                          </a:solidFill>
                          <a:effectLst/>
                          <a:latin typeface="Montserrat"/>
                          <a:ea typeface="+mn-ea"/>
                          <a:cs typeface="+mn-cs"/>
                          <a:sym typeface="Arial"/>
                        </a:rPr>
                        <a:t>Megvalósítás</a:t>
                      </a:r>
                      <a:endParaRPr lang="en-US" sz="1400" b="0" i="0" u="none" strike="noStrike" cap="none" dirty="0" err="1">
                        <a:solidFill>
                          <a:schemeClr val="dk1"/>
                        </a:solidFill>
                        <a:effectLst/>
                        <a:latin typeface="Montserra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400" b="0" i="0" u="none" strike="noStrike" cap="none" noProof="0" err="1">
                          <a:solidFill>
                            <a:schemeClr val="dk1"/>
                          </a:solidFill>
                          <a:effectLst/>
                          <a:latin typeface="Montserrat"/>
                          <a:ea typeface="+mn-ea"/>
                          <a:cs typeface="+mn-cs"/>
                          <a:sym typeface="Arial"/>
                        </a:rPr>
                        <a:t>Erőforrás-tervezés</a:t>
                      </a:r>
                      <a:endParaRPr lang="en-US" sz="1400" b="0" i="0" u="none" strike="noStrike" cap="none">
                        <a:solidFill>
                          <a:schemeClr val="dk1"/>
                        </a:solidFill>
                        <a:effectLst/>
                        <a:latin typeface="Montserra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/>
                        </a:rPr>
                        <a:t>15</a:t>
                      </a:r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Montserrat"/>
                        </a:rPr>
                        <a:t>​</a:t>
                      </a:r>
                    </a:p>
                  </a:txBody>
                  <a:tcPr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dirty="0">
                          <a:effectLst/>
                          <a:latin typeface="Montserrat"/>
                        </a:rPr>
                        <a:t>30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/>
                        </a:rPr>
                        <a:t>60</a:t>
                      </a:r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Montserrat"/>
                        </a:rPr>
                        <a:t>​</a:t>
                      </a:r>
                    </a:p>
                  </a:txBody>
                  <a:tcPr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5975702"/>
                  </a:ext>
                </a:extLst>
              </a:tr>
              <a:tr h="375860">
                <a:tc>
                  <a:txBody>
                    <a:bodyPr/>
                    <a:lstStyle/>
                    <a:p>
                      <a: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400" b="0" i="0" u="none" strike="noStrike" cap="none" noProof="0" dirty="0">
                          <a:solidFill>
                            <a:schemeClr val="dk1"/>
                          </a:solidFill>
                          <a:effectLst/>
                          <a:latin typeface="Montserrat"/>
                          <a:ea typeface="+mn-ea"/>
                          <a:cs typeface="+mn-cs"/>
                          <a:sym typeface="Arial"/>
                        </a:rPr>
                        <a:t>4. </a:t>
                      </a:r>
                      <a:r>
                        <a:rPr lang="en-US" sz="1400" b="0" i="0" u="none" strike="noStrike" cap="none" noProof="0" dirty="0" err="1">
                          <a:solidFill>
                            <a:schemeClr val="dk1"/>
                          </a:solidFill>
                          <a:effectLst/>
                          <a:latin typeface="Montserrat"/>
                          <a:ea typeface="+mn-ea"/>
                          <a:cs typeface="+mn-cs"/>
                          <a:sym typeface="Arial"/>
                        </a:rPr>
                        <a:t>fázis</a:t>
                      </a:r>
                      <a:r>
                        <a:rPr lang="en-US" sz="1400" b="0" i="0" u="none" strike="noStrike" cap="none" noProof="0" dirty="0">
                          <a:solidFill>
                            <a:schemeClr val="dk1"/>
                          </a:solidFill>
                          <a:effectLst/>
                          <a:latin typeface="Montserrat"/>
                          <a:ea typeface="+mn-ea"/>
                          <a:cs typeface="+mn-cs"/>
                          <a:sym typeface="Arial"/>
                        </a:rPr>
                        <a:t>: </a:t>
                      </a:r>
                      <a:r>
                        <a:rPr lang="en-US" sz="1400" b="0" i="0" u="none" strike="noStrike" cap="none" noProof="0" dirty="0" err="1">
                          <a:solidFill>
                            <a:schemeClr val="dk1"/>
                          </a:solidFill>
                          <a:effectLst/>
                          <a:latin typeface="Montserrat"/>
                          <a:ea typeface="+mn-ea"/>
                          <a:cs typeface="+mn-cs"/>
                          <a:sym typeface="Arial"/>
                        </a:rPr>
                        <a:t>Megvalósítás</a:t>
                      </a:r>
                      <a:endParaRPr lang="en-US" sz="1400" b="0" i="0" u="none" strike="noStrike" cap="none" dirty="0" err="1">
                        <a:solidFill>
                          <a:schemeClr val="dk1"/>
                        </a:solidFill>
                        <a:effectLst/>
                        <a:latin typeface="Montserra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400" b="0" i="0" u="none" strike="noStrike" cap="none" noProof="0" err="1">
                          <a:solidFill>
                            <a:schemeClr val="dk1"/>
                          </a:solidFill>
                          <a:effectLst/>
                          <a:latin typeface="Montserrat"/>
                          <a:ea typeface="+mn-ea"/>
                          <a:cs typeface="+mn-cs"/>
                          <a:sym typeface="Arial"/>
                        </a:rPr>
                        <a:t>Költségbecslés</a:t>
                      </a:r>
                      <a:endParaRPr lang="en-US" sz="1400" b="0" i="0" u="none" strike="noStrike" cap="none">
                        <a:solidFill>
                          <a:schemeClr val="dk1"/>
                        </a:solidFill>
                        <a:effectLst/>
                        <a:latin typeface="Montserra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/>
                        </a:rPr>
                        <a:t>15</a:t>
                      </a:r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Montserrat"/>
                        </a:rPr>
                        <a:t>​</a:t>
                      </a:r>
                    </a:p>
                  </a:txBody>
                  <a:tcPr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dirty="0">
                          <a:effectLst/>
                          <a:latin typeface="Montserrat"/>
                        </a:rPr>
                        <a:t>30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/>
                        </a:rPr>
                        <a:t>60</a:t>
                      </a:r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Montserrat"/>
                        </a:rPr>
                        <a:t>​</a:t>
                      </a:r>
                    </a:p>
                  </a:txBody>
                  <a:tcPr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6345291"/>
                  </a:ext>
                </a:extLst>
              </a:tr>
              <a:tr h="420964">
                <a:tc>
                  <a:txBody>
                    <a:bodyPr/>
                    <a:lstStyle/>
                    <a:p>
                      <a: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400" b="0" i="0" u="none" strike="noStrike" cap="none" noProof="0" dirty="0">
                          <a:solidFill>
                            <a:schemeClr val="dk1"/>
                          </a:solidFill>
                          <a:effectLst/>
                          <a:latin typeface="Montserrat"/>
                          <a:ea typeface="+mn-ea"/>
                          <a:cs typeface="+mn-cs"/>
                          <a:sym typeface="Arial"/>
                        </a:rPr>
                        <a:t>4. </a:t>
                      </a:r>
                      <a:r>
                        <a:rPr lang="en-US" sz="1400" b="0" i="0" u="none" strike="noStrike" cap="none" noProof="0" dirty="0" err="1">
                          <a:solidFill>
                            <a:schemeClr val="dk1"/>
                          </a:solidFill>
                          <a:effectLst/>
                          <a:latin typeface="Montserrat"/>
                          <a:ea typeface="+mn-ea"/>
                          <a:cs typeface="+mn-cs"/>
                          <a:sym typeface="Arial"/>
                        </a:rPr>
                        <a:t>fázis</a:t>
                      </a:r>
                      <a:r>
                        <a:rPr lang="en-US" sz="1400" b="0" i="0" u="none" strike="noStrike" cap="none" noProof="0" dirty="0">
                          <a:solidFill>
                            <a:schemeClr val="dk1"/>
                          </a:solidFill>
                          <a:effectLst/>
                          <a:latin typeface="Montserrat"/>
                          <a:ea typeface="+mn-ea"/>
                          <a:cs typeface="+mn-cs"/>
                          <a:sym typeface="Arial"/>
                        </a:rPr>
                        <a:t>: </a:t>
                      </a:r>
                      <a:r>
                        <a:rPr lang="en-US" sz="1400" b="0" i="0" u="none" strike="noStrike" cap="none" noProof="0" dirty="0" err="1">
                          <a:solidFill>
                            <a:schemeClr val="dk1"/>
                          </a:solidFill>
                          <a:effectLst/>
                          <a:latin typeface="Montserrat"/>
                          <a:ea typeface="+mn-ea"/>
                          <a:cs typeface="+mn-cs"/>
                          <a:sym typeface="Arial"/>
                        </a:rPr>
                        <a:t>Megvalósítás</a:t>
                      </a:r>
                      <a:endParaRPr lang="en-US" sz="1400" b="0" i="0" u="none" strike="noStrike" cap="none" dirty="0" err="1">
                        <a:solidFill>
                          <a:schemeClr val="dk1"/>
                        </a:solidFill>
                        <a:effectLst/>
                        <a:latin typeface="Montserra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400" b="0" i="0" u="none" strike="noStrike" cap="none" noProof="0" err="1">
                          <a:solidFill>
                            <a:schemeClr val="dk1"/>
                          </a:solidFill>
                          <a:effectLst/>
                          <a:latin typeface="Montserrat"/>
                          <a:ea typeface="+mn-ea"/>
                          <a:cs typeface="+mn-cs"/>
                          <a:sym typeface="Arial"/>
                        </a:rPr>
                        <a:t>Kockázatértékelés</a:t>
                      </a:r>
                      <a:r>
                        <a:rPr lang="en-US" sz="1400" b="0" i="0" u="none" strike="noStrike" cap="none" noProof="0" dirty="0">
                          <a:solidFill>
                            <a:schemeClr val="dk1"/>
                          </a:solidFill>
                          <a:effectLst/>
                          <a:latin typeface="Montserra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noProof="0" err="1">
                          <a:solidFill>
                            <a:schemeClr val="dk1"/>
                          </a:solidFill>
                          <a:effectLst/>
                          <a:latin typeface="Montserrat"/>
                          <a:ea typeface="+mn-ea"/>
                          <a:cs typeface="+mn-cs"/>
                          <a:sym typeface="Arial"/>
                        </a:rPr>
                        <a:t>és</a:t>
                      </a:r>
                      <a:r>
                        <a:rPr lang="en-US" sz="1400" b="0" i="0" u="none" strike="noStrike" cap="none" noProof="0" dirty="0">
                          <a:solidFill>
                            <a:schemeClr val="dk1"/>
                          </a:solidFill>
                          <a:effectLst/>
                          <a:latin typeface="Montserra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noProof="0" err="1">
                          <a:solidFill>
                            <a:schemeClr val="dk1"/>
                          </a:solidFill>
                          <a:effectLst/>
                          <a:latin typeface="Montserrat"/>
                          <a:ea typeface="+mn-ea"/>
                          <a:cs typeface="+mn-cs"/>
                          <a:sym typeface="Arial"/>
                        </a:rPr>
                        <a:t>kockázatcsökkentés</a:t>
                      </a:r>
                      <a:endParaRPr lang="en-US" sz="1400" b="0" i="0" u="none" strike="noStrike" cap="none">
                        <a:solidFill>
                          <a:schemeClr val="dk1"/>
                        </a:solidFill>
                        <a:effectLst/>
                        <a:latin typeface="Montserra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/>
                        </a:rPr>
                        <a:t>15</a:t>
                      </a:r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Montserrat"/>
                        </a:rPr>
                        <a:t>​</a:t>
                      </a:r>
                    </a:p>
                  </a:txBody>
                  <a:tcPr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dirty="0">
                          <a:effectLst/>
                          <a:latin typeface="Montserrat"/>
                        </a:rPr>
                        <a:t>30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/>
                        </a:rPr>
                        <a:t>60</a:t>
                      </a:r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Montserrat"/>
                        </a:rPr>
                        <a:t>​</a:t>
                      </a:r>
                    </a:p>
                  </a:txBody>
                  <a:tcPr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5514061"/>
                  </a:ext>
                </a:extLst>
              </a:tr>
              <a:tr h="420964">
                <a:tc>
                  <a:txBody>
                    <a:bodyPr/>
                    <a:lstStyle/>
                    <a:p>
                      <a: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400" b="0" i="0" u="none" strike="noStrike" cap="none" noProof="0" dirty="0">
                          <a:solidFill>
                            <a:schemeClr val="dk1"/>
                          </a:solidFill>
                          <a:effectLst/>
                          <a:latin typeface="Montserrat"/>
                          <a:ea typeface="+mn-ea"/>
                          <a:cs typeface="+mn-cs"/>
                          <a:sym typeface="Arial"/>
                        </a:rPr>
                        <a:t>4. </a:t>
                      </a:r>
                      <a:r>
                        <a:rPr lang="en-US" sz="1400" b="0" i="0" u="none" strike="noStrike" cap="none" noProof="0" dirty="0" err="1">
                          <a:solidFill>
                            <a:schemeClr val="dk1"/>
                          </a:solidFill>
                          <a:effectLst/>
                          <a:latin typeface="Montserrat"/>
                          <a:ea typeface="+mn-ea"/>
                          <a:cs typeface="+mn-cs"/>
                          <a:sym typeface="Arial"/>
                        </a:rPr>
                        <a:t>fázis</a:t>
                      </a:r>
                      <a:r>
                        <a:rPr lang="en-US" sz="1400" b="0" i="0" u="none" strike="noStrike" cap="none" noProof="0" dirty="0">
                          <a:solidFill>
                            <a:schemeClr val="dk1"/>
                          </a:solidFill>
                          <a:effectLst/>
                          <a:latin typeface="Montserrat"/>
                          <a:ea typeface="+mn-ea"/>
                          <a:cs typeface="+mn-cs"/>
                          <a:sym typeface="Arial"/>
                        </a:rPr>
                        <a:t>: </a:t>
                      </a:r>
                      <a:r>
                        <a:rPr lang="en-US" sz="1400" b="0" i="0" u="none" strike="noStrike" cap="none" noProof="0" dirty="0" err="1">
                          <a:solidFill>
                            <a:schemeClr val="dk1"/>
                          </a:solidFill>
                          <a:effectLst/>
                          <a:latin typeface="Montserrat"/>
                          <a:ea typeface="+mn-ea"/>
                          <a:cs typeface="+mn-cs"/>
                          <a:sym typeface="Arial"/>
                        </a:rPr>
                        <a:t>Megvalósítás</a:t>
                      </a:r>
                      <a:endParaRPr lang="en-US" sz="1400" b="0" i="0" u="none" strike="noStrike" cap="none" dirty="0" err="1">
                        <a:solidFill>
                          <a:schemeClr val="dk1"/>
                        </a:solidFill>
                        <a:effectLst/>
                        <a:latin typeface="Montserra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400" b="0" i="0" u="none" strike="noStrike" cap="none" noProof="0" err="1">
                          <a:solidFill>
                            <a:schemeClr val="dk1"/>
                          </a:solidFill>
                          <a:effectLst/>
                          <a:latin typeface="Montserrat"/>
                          <a:ea typeface="+mn-ea"/>
                          <a:cs typeface="+mn-cs"/>
                          <a:sym typeface="Arial"/>
                        </a:rPr>
                        <a:t>Fenntarthatósági</a:t>
                      </a:r>
                      <a:r>
                        <a:rPr lang="en-US" sz="1400" b="0" i="0" u="none" strike="noStrike" cap="none" noProof="0" dirty="0">
                          <a:solidFill>
                            <a:schemeClr val="dk1"/>
                          </a:solidFill>
                          <a:effectLst/>
                          <a:latin typeface="Montserra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noProof="0" err="1">
                          <a:solidFill>
                            <a:schemeClr val="dk1"/>
                          </a:solidFill>
                          <a:effectLst/>
                          <a:latin typeface="Montserrat"/>
                          <a:ea typeface="+mn-ea"/>
                          <a:cs typeface="+mn-cs"/>
                          <a:sym typeface="Arial"/>
                        </a:rPr>
                        <a:t>értékelés</a:t>
                      </a:r>
                      <a:endParaRPr lang="en-US" sz="1400" b="0" i="0" u="none" strike="noStrike" cap="none">
                        <a:solidFill>
                          <a:schemeClr val="dk1"/>
                        </a:solidFill>
                        <a:effectLst/>
                        <a:latin typeface="Montserra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/>
                        </a:rPr>
                        <a:t>15</a:t>
                      </a:r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Montserrat"/>
                        </a:rPr>
                        <a:t>​</a:t>
                      </a:r>
                    </a:p>
                  </a:txBody>
                  <a:tcPr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dirty="0">
                          <a:effectLst/>
                          <a:latin typeface="Montserrat"/>
                        </a:rPr>
                        <a:t>30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/>
                        </a:rPr>
                        <a:t>60</a:t>
                      </a:r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Montserrat"/>
                        </a:rPr>
                        <a:t>​</a:t>
                      </a:r>
                    </a:p>
                  </a:txBody>
                  <a:tcPr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8387473"/>
                  </a:ext>
                </a:extLst>
              </a:tr>
              <a:tr h="75172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0" u="none" strike="noStrike" noProof="0" dirty="0">
                          <a:effectLst/>
                        </a:rPr>
                        <a:t>Pitch</a:t>
                      </a:r>
                      <a:endParaRPr lang="en-US" sz="1400" dirty="0" err="1">
                        <a:effectLst/>
                        <a:latin typeface="Montserrat"/>
                      </a:endParaRP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lvl="0" algn="l" rtl="0">
                        <a:buClr>
                          <a:srgbClr val="000000"/>
                        </a:buClr>
                        <a:buNone/>
                      </a:pPr>
                      <a:r>
                        <a:rPr lang="en-US" sz="1400" b="0" i="0" u="none" strike="noStrike" noProof="0" dirty="0">
                          <a:effectLst/>
                        </a:rPr>
                        <a:t>Pitch</a:t>
                      </a:r>
                      <a:endParaRPr lang="en-US" sz="1400" dirty="0">
                        <a:effectLst/>
                        <a:sym typeface="Arial"/>
                      </a:endParaRP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400" b="0" i="0" u="none" strike="noStrike" noProof="0" dirty="0">
                          <a:solidFill>
                            <a:srgbClr val="000000"/>
                          </a:solidFill>
                          <a:effectLst/>
                        </a:rPr>
                        <a:t>*A </a:t>
                      </a:r>
                      <a:r>
                        <a:rPr lang="en-US" sz="1400" b="0" i="0" u="none" strike="noStrike" noProof="0" dirty="0" err="1">
                          <a:solidFill>
                            <a:srgbClr val="000000"/>
                          </a:solidFill>
                          <a:effectLst/>
                        </a:rPr>
                        <a:t>csoportok</a:t>
                      </a:r>
                      <a:r>
                        <a:rPr lang="en-US" sz="1400" b="0" i="0" u="none" strike="noStrike" noProof="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1400" b="0" i="0" u="none" strike="noStrike" noProof="0" dirty="0" err="1">
                          <a:solidFill>
                            <a:srgbClr val="000000"/>
                          </a:solidFill>
                          <a:effectLst/>
                        </a:rPr>
                        <a:t>számától</a:t>
                      </a:r>
                      <a:r>
                        <a:rPr lang="en-US" sz="1400" b="0" i="0" u="none" strike="noStrike" noProof="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1400" b="0" i="0" u="none" strike="noStrike" noProof="0" dirty="0" err="1">
                          <a:solidFill>
                            <a:srgbClr val="000000"/>
                          </a:solidFill>
                          <a:effectLst/>
                        </a:rPr>
                        <a:t>függően</a:t>
                      </a:r>
                      <a:r>
                        <a:rPr lang="en-US" sz="1400" b="0" i="0" u="none" strike="noStrike" noProof="0" dirty="0">
                          <a:solidFill>
                            <a:srgbClr val="000000"/>
                          </a:solidFill>
                          <a:effectLst/>
                        </a:rPr>
                        <a:t>, 5 perc </a:t>
                      </a:r>
                      <a:r>
                        <a:rPr lang="en-US" sz="1400" b="0" i="0" u="none" strike="noStrike" noProof="0" dirty="0" err="1">
                          <a:solidFill>
                            <a:srgbClr val="000000"/>
                          </a:solidFill>
                          <a:effectLst/>
                        </a:rPr>
                        <a:t>csoportonként</a:t>
                      </a:r>
                      <a:endParaRPr lang="en-US" sz="1400" b="0" i="0" dirty="0" err="1">
                        <a:solidFill>
                          <a:srgbClr val="000000"/>
                        </a:solidFill>
                        <a:effectLst/>
                        <a:latin typeface="Montserrat"/>
                      </a:endParaRPr>
                    </a:p>
                  </a:txBody>
                  <a:tcPr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400" b="0" i="0" u="none" strike="noStrike" noProof="0" dirty="0">
                          <a:solidFill>
                            <a:srgbClr val="000000"/>
                          </a:solidFill>
                          <a:effectLst/>
                        </a:rPr>
                        <a:t>*A </a:t>
                      </a:r>
                      <a:r>
                        <a:rPr lang="en-US" sz="1400" b="0" i="0" u="none" strike="noStrike" noProof="0" dirty="0" err="1">
                          <a:solidFill>
                            <a:srgbClr val="000000"/>
                          </a:solidFill>
                          <a:effectLst/>
                        </a:rPr>
                        <a:t>csoportok</a:t>
                      </a:r>
                      <a:r>
                        <a:rPr lang="en-US" sz="1400" b="0" i="0" u="none" strike="noStrike" noProof="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1400" b="0" i="0" u="none" strike="noStrike" noProof="0" dirty="0" err="1">
                          <a:solidFill>
                            <a:srgbClr val="000000"/>
                          </a:solidFill>
                          <a:effectLst/>
                        </a:rPr>
                        <a:t>számától</a:t>
                      </a:r>
                      <a:r>
                        <a:rPr lang="en-US" sz="1400" b="0" i="0" u="none" strike="noStrike" noProof="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1400" b="0" i="0" u="none" strike="noStrike" noProof="0" dirty="0" err="1">
                          <a:solidFill>
                            <a:srgbClr val="000000"/>
                          </a:solidFill>
                          <a:effectLst/>
                        </a:rPr>
                        <a:t>függően</a:t>
                      </a:r>
                      <a:r>
                        <a:rPr lang="en-US" sz="1400" b="0" i="0" u="none" strike="noStrike" noProof="0" dirty="0">
                          <a:solidFill>
                            <a:srgbClr val="000000"/>
                          </a:solidFill>
                          <a:effectLst/>
                        </a:rPr>
                        <a:t>, 5 perc </a:t>
                      </a:r>
                      <a:r>
                        <a:rPr lang="en-US" sz="1400" b="0" i="0" u="none" strike="noStrike" noProof="0" dirty="0" err="1">
                          <a:solidFill>
                            <a:srgbClr val="000000"/>
                          </a:solidFill>
                          <a:effectLst/>
                        </a:rPr>
                        <a:t>csoportonként</a:t>
                      </a:r>
                      <a:endParaRPr lang="en-US" sz="1400" b="0" i="0" dirty="0" err="1">
                        <a:solidFill>
                          <a:srgbClr val="000000"/>
                        </a:solidFill>
                        <a:effectLst/>
                        <a:latin typeface="Montserrat"/>
                      </a:endParaRP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400" b="0" i="0" u="none" strike="noStrike" noProof="0" dirty="0">
                          <a:solidFill>
                            <a:srgbClr val="000000"/>
                          </a:solidFill>
                          <a:effectLst/>
                        </a:rPr>
                        <a:t>*A </a:t>
                      </a:r>
                      <a:r>
                        <a:rPr lang="en-US" sz="1400" b="0" i="0" u="none" strike="noStrike" noProof="0" dirty="0" err="1">
                          <a:solidFill>
                            <a:srgbClr val="000000"/>
                          </a:solidFill>
                          <a:effectLst/>
                        </a:rPr>
                        <a:t>csoportok</a:t>
                      </a:r>
                      <a:r>
                        <a:rPr lang="en-US" sz="1400" b="0" i="0" u="none" strike="noStrike" noProof="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1400" b="0" i="0" u="none" strike="noStrike" noProof="0" dirty="0" err="1">
                          <a:solidFill>
                            <a:srgbClr val="000000"/>
                          </a:solidFill>
                          <a:effectLst/>
                        </a:rPr>
                        <a:t>számától</a:t>
                      </a:r>
                      <a:r>
                        <a:rPr lang="en-US" sz="1400" b="0" i="0" u="none" strike="noStrike" noProof="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1400" b="0" i="0" u="none" strike="noStrike" noProof="0" dirty="0" err="1">
                          <a:solidFill>
                            <a:srgbClr val="000000"/>
                          </a:solidFill>
                          <a:effectLst/>
                        </a:rPr>
                        <a:t>függően</a:t>
                      </a:r>
                      <a:r>
                        <a:rPr lang="en-US" sz="1400" b="0" i="0" u="none" strike="noStrike" noProof="0" dirty="0">
                          <a:solidFill>
                            <a:srgbClr val="000000"/>
                          </a:solidFill>
                          <a:effectLst/>
                        </a:rPr>
                        <a:t>, 5 perc </a:t>
                      </a:r>
                      <a:r>
                        <a:rPr lang="en-US" sz="1400" b="0" i="0" u="none" strike="noStrike" noProof="0" dirty="0" err="1">
                          <a:solidFill>
                            <a:srgbClr val="000000"/>
                          </a:solidFill>
                          <a:effectLst/>
                        </a:rPr>
                        <a:t>csoportonként</a:t>
                      </a:r>
                      <a:endParaRPr lang="en-US" sz="1400" b="0" i="0" dirty="0" err="1">
                        <a:solidFill>
                          <a:srgbClr val="000000"/>
                        </a:solidFill>
                        <a:effectLst/>
                        <a:latin typeface="Montserrat"/>
                      </a:endParaRPr>
                    </a:p>
                  </a:txBody>
                  <a:tcPr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6202440"/>
                  </a:ext>
                </a:extLst>
              </a:tr>
              <a:tr h="37586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0" u="none" strike="noStrike" noProof="0" dirty="0" err="1">
                          <a:effectLst/>
                          <a:latin typeface="Arial"/>
                        </a:rPr>
                        <a:t>Pecek</a:t>
                      </a:r>
                      <a:r>
                        <a:rPr lang="en-US" sz="1400" b="0" i="0" u="none" strike="noStrike" noProof="0" dirty="0">
                          <a:effectLst/>
                          <a:latin typeface="Arial"/>
                        </a:rPr>
                        <a:t> </a:t>
                      </a:r>
                      <a:r>
                        <a:rPr lang="en-US" sz="1400" b="0" i="0" u="none" strike="noStrike" noProof="0" dirty="0" err="1">
                          <a:effectLst/>
                          <a:latin typeface="Arial"/>
                        </a:rPr>
                        <a:t>száma</a:t>
                      </a:r>
                      <a:r>
                        <a:rPr lang="en-US" sz="1400" b="0" i="0" u="none" strike="noStrike" noProof="0" dirty="0">
                          <a:effectLst/>
                          <a:latin typeface="Arial"/>
                        </a:rPr>
                        <a:t> </a:t>
                      </a:r>
                      <a:r>
                        <a:rPr lang="en-US" sz="1400" b="0" i="0" u="none" strike="noStrike" noProof="0" dirty="0" err="1">
                          <a:effectLst/>
                          <a:latin typeface="Arial"/>
                        </a:rPr>
                        <a:t>összesen</a:t>
                      </a:r>
                      <a:endParaRPr lang="hu-HU" dirty="0" err="1"/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400"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/>
                        </a:rPr>
                        <a:t>250</a:t>
                      </a:r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Montserrat"/>
                        </a:rPr>
                        <a:t>​</a:t>
                      </a:r>
                    </a:p>
                  </a:txBody>
                  <a:tcPr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dirty="0">
                          <a:effectLst/>
                          <a:latin typeface="Montserrat"/>
                        </a:rPr>
                        <a:t>465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/>
                        </a:rPr>
                        <a:t>930</a:t>
                      </a:r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Montserrat"/>
                        </a:rPr>
                        <a:t>​</a:t>
                      </a:r>
                    </a:p>
                  </a:txBody>
                  <a:tcPr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437076"/>
                  </a:ext>
                </a:extLst>
              </a:tr>
              <a:tr h="37586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0" u="none" strike="noStrike" noProof="0" dirty="0" err="1">
                          <a:effectLst/>
                        </a:rPr>
                        <a:t>Órák</a:t>
                      </a:r>
                      <a:r>
                        <a:rPr lang="en-US" sz="1400" b="0" i="0" u="none" strike="noStrike" noProof="0" dirty="0">
                          <a:effectLst/>
                        </a:rPr>
                        <a:t> </a:t>
                      </a:r>
                      <a:r>
                        <a:rPr lang="en-US" sz="1400" b="0" i="0" u="none" strike="noStrike" noProof="0" dirty="0" err="1">
                          <a:effectLst/>
                        </a:rPr>
                        <a:t>száma</a:t>
                      </a:r>
                      <a:r>
                        <a:rPr lang="en-US" sz="1400" b="0" i="0" u="none" strike="noStrike" noProof="0" dirty="0">
                          <a:effectLst/>
                        </a:rPr>
                        <a:t> </a:t>
                      </a:r>
                      <a:r>
                        <a:rPr lang="en-US" sz="1400" b="0" i="0" u="none" strike="noStrike" noProof="0" dirty="0" err="1">
                          <a:effectLst/>
                        </a:rPr>
                        <a:t>összesen</a:t>
                      </a:r>
                      <a:endParaRPr lang="en-US" sz="1400" b="1" dirty="0" err="1">
                        <a:effectLst/>
                        <a:latin typeface="Montserrat"/>
                      </a:endParaRP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400" b="1"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/>
                        </a:rPr>
                        <a:t>4</a:t>
                      </a: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Montserrat"/>
                        </a:rPr>
                        <a:t>​</a:t>
                      </a:r>
                    </a:p>
                  </a:txBody>
                  <a:tcPr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dirty="0">
                          <a:effectLst/>
                          <a:latin typeface="Montserrat"/>
                        </a:rPr>
                        <a:t>8</a:t>
                      </a:r>
                    </a:p>
                  </a:txBody>
                  <a:tcPr marL="28575" marR="28575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/>
                        </a:rPr>
                        <a:t>16</a:t>
                      </a: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Montserrat"/>
                        </a:rPr>
                        <a:t>​</a:t>
                      </a:r>
                    </a:p>
                  </a:txBody>
                  <a:tcPr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4799965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A99618D-D1EA-2381-3EFA-8E4950F6BD9B}"/>
              </a:ext>
            </a:extLst>
          </p:cNvPr>
          <p:cNvSpPr txBox="1"/>
          <p:nvPr/>
        </p:nvSpPr>
        <p:spPr>
          <a:xfrm>
            <a:off x="1208689" y="1979739"/>
            <a:ext cx="15870622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Montserrat"/>
              </a:rPr>
              <a:t>*A </a:t>
            </a:r>
            <a:r>
              <a:rPr lang="en-US" sz="2400" err="1">
                <a:latin typeface="Montserrat"/>
              </a:rPr>
              <a:t>percek</a:t>
            </a:r>
            <a:r>
              <a:rPr lang="en-US" sz="2400">
                <a:latin typeface="Montserrat"/>
              </a:rPr>
              <a:t> </a:t>
            </a:r>
            <a:r>
              <a:rPr lang="en-US" sz="2400" err="1">
                <a:latin typeface="Montserrat"/>
              </a:rPr>
              <a:t>három</a:t>
            </a:r>
            <a:r>
              <a:rPr lang="en-US" sz="2400">
                <a:latin typeface="Montserrat"/>
              </a:rPr>
              <a:t> </a:t>
            </a:r>
            <a:r>
              <a:rPr lang="en-US" sz="2400" err="1">
                <a:latin typeface="Montserrat"/>
              </a:rPr>
              <a:t>különböző</a:t>
            </a:r>
            <a:r>
              <a:rPr lang="en-US" sz="2400">
                <a:latin typeface="Montserrat"/>
              </a:rPr>
              <a:t> </a:t>
            </a:r>
            <a:r>
              <a:rPr lang="en-US" sz="2400" err="1">
                <a:latin typeface="Montserrat"/>
              </a:rPr>
              <a:t>példa</a:t>
            </a:r>
            <a:r>
              <a:rPr lang="en-US" sz="2400">
                <a:latin typeface="Montserrat"/>
              </a:rPr>
              <a:t> (</a:t>
            </a:r>
            <a:r>
              <a:rPr lang="en-US" sz="2400" err="1">
                <a:latin typeface="Montserrat"/>
              </a:rPr>
              <a:t>fél</a:t>
            </a:r>
            <a:r>
              <a:rPr lang="en-US" sz="2400">
                <a:latin typeface="Montserrat"/>
              </a:rPr>
              <a:t> nap, </a:t>
            </a:r>
            <a:r>
              <a:rPr lang="en-US" sz="2400" err="1">
                <a:latin typeface="Montserrat"/>
              </a:rPr>
              <a:t>egy</a:t>
            </a:r>
            <a:r>
              <a:rPr lang="en-US" sz="2400">
                <a:latin typeface="Montserrat"/>
              </a:rPr>
              <a:t> nap, </a:t>
            </a:r>
            <a:r>
              <a:rPr lang="en-US" sz="2400" err="1">
                <a:latin typeface="Montserrat"/>
              </a:rPr>
              <a:t>két</a:t>
            </a:r>
            <a:r>
              <a:rPr lang="en-US" sz="2400">
                <a:latin typeface="Montserrat"/>
              </a:rPr>
              <a:t> nap) </a:t>
            </a:r>
            <a:r>
              <a:rPr lang="en-US" sz="2400" err="1">
                <a:latin typeface="Montserrat"/>
              </a:rPr>
              <a:t>alapján</a:t>
            </a:r>
            <a:r>
              <a:rPr lang="en-US" sz="2400">
                <a:latin typeface="Montserrat"/>
              </a:rPr>
              <a:t> </a:t>
            </a:r>
            <a:r>
              <a:rPr lang="en-US" sz="2400" err="1">
                <a:latin typeface="Montserrat"/>
              </a:rPr>
              <a:t>becsült</a:t>
            </a:r>
            <a:r>
              <a:rPr lang="en-US" sz="2400">
                <a:latin typeface="Montserrat"/>
              </a:rPr>
              <a:t> </a:t>
            </a:r>
            <a:r>
              <a:rPr lang="en-US" sz="2400" err="1">
                <a:latin typeface="Montserrat"/>
              </a:rPr>
              <a:t>értékek</a:t>
            </a:r>
            <a:r>
              <a:rPr lang="en-US" sz="2400">
                <a:latin typeface="Montserrat"/>
              </a:rPr>
              <a:t>. </a:t>
            </a:r>
            <a:r>
              <a:rPr lang="en-US" sz="2400" err="1">
                <a:latin typeface="Montserrat"/>
              </a:rPr>
              <a:t>Ez</a:t>
            </a:r>
            <a:r>
              <a:rPr lang="en-US" sz="2400">
                <a:latin typeface="Montserrat"/>
              </a:rPr>
              <a:t> a </a:t>
            </a:r>
            <a:r>
              <a:rPr lang="en-US" sz="2400" err="1">
                <a:latin typeface="Montserrat"/>
              </a:rPr>
              <a:t>keret</a:t>
            </a:r>
            <a:r>
              <a:rPr lang="en-US" sz="2400">
                <a:latin typeface="Montserrat"/>
              </a:rPr>
              <a:t> a </a:t>
            </a:r>
            <a:r>
              <a:rPr lang="en-US" sz="2400" err="1">
                <a:latin typeface="Montserrat"/>
              </a:rPr>
              <a:t>rendelkezésre</a:t>
            </a:r>
            <a:r>
              <a:rPr lang="en-US" sz="2400">
                <a:latin typeface="Montserrat"/>
              </a:rPr>
              <a:t> </a:t>
            </a:r>
            <a:r>
              <a:rPr lang="en-US" sz="2400" err="1">
                <a:latin typeface="Montserrat"/>
              </a:rPr>
              <a:t>álló</a:t>
            </a:r>
            <a:r>
              <a:rPr lang="en-US" sz="2400">
                <a:latin typeface="Montserrat"/>
              </a:rPr>
              <a:t> </a:t>
            </a:r>
            <a:r>
              <a:rPr lang="en-US" sz="2400" err="1">
                <a:latin typeface="Montserrat"/>
              </a:rPr>
              <a:t>időhöz</a:t>
            </a:r>
            <a:r>
              <a:rPr lang="en-US" sz="2400">
                <a:latin typeface="Montserrat"/>
              </a:rPr>
              <a:t> </a:t>
            </a:r>
            <a:r>
              <a:rPr lang="en-US" sz="2400" err="1">
                <a:latin typeface="Montserrat"/>
              </a:rPr>
              <a:t>és</a:t>
            </a:r>
            <a:r>
              <a:rPr lang="en-US" sz="2400">
                <a:latin typeface="Montserrat"/>
              </a:rPr>
              <a:t> a </a:t>
            </a:r>
            <a:r>
              <a:rPr lang="en-US" sz="2400" err="1">
                <a:latin typeface="Montserrat"/>
              </a:rPr>
              <a:t>csoport</a:t>
            </a:r>
            <a:r>
              <a:rPr lang="en-US" sz="2400">
                <a:latin typeface="Montserrat"/>
              </a:rPr>
              <a:t> </a:t>
            </a:r>
            <a:r>
              <a:rPr lang="en-US" sz="2400" err="1">
                <a:latin typeface="Montserrat"/>
              </a:rPr>
              <a:t>dinamikájához</a:t>
            </a:r>
            <a:r>
              <a:rPr lang="en-US" sz="2400">
                <a:latin typeface="Montserrat"/>
              </a:rPr>
              <a:t> </a:t>
            </a:r>
            <a:r>
              <a:rPr lang="en-US" sz="2400" err="1">
                <a:latin typeface="Montserrat"/>
              </a:rPr>
              <a:t>igazítható</a:t>
            </a:r>
            <a:r>
              <a:rPr lang="en-US" sz="2400">
                <a:latin typeface="Montserra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51403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95;p13">
            <a:extLst>
              <a:ext uri="{FF2B5EF4-FFF2-40B4-BE49-F238E27FC236}">
                <a16:creationId xmlns:a16="http://schemas.microsoft.com/office/drawing/2014/main" id="{3A67C1AF-4E9B-1782-264D-2201E6E7BCDB}"/>
              </a:ext>
            </a:extLst>
          </p:cNvPr>
          <p:cNvSpPr/>
          <p:nvPr/>
        </p:nvSpPr>
        <p:spPr>
          <a:xfrm>
            <a:off x="-256838" y="-573146"/>
            <a:ext cx="18746079" cy="11133220"/>
          </a:xfrm>
          <a:custGeom>
            <a:avLst/>
            <a:gdLst/>
            <a:ahLst/>
            <a:cxnLst/>
            <a:rect l="l" t="t" r="r" b="b"/>
            <a:pathLst>
              <a:path w="9829008" h="10793102" extrusionOk="0">
                <a:moveTo>
                  <a:pt x="0" y="0"/>
                </a:moveTo>
                <a:lnTo>
                  <a:pt x="9829008" y="0"/>
                </a:lnTo>
                <a:lnTo>
                  <a:pt x="9829008" y="10793102"/>
                </a:lnTo>
                <a:lnTo>
                  <a:pt x="0" y="10793102"/>
                </a:lnTo>
                <a:lnTo>
                  <a:pt x="0" y="0"/>
                </a:lnTo>
                <a:close/>
              </a:path>
            </a:pathLst>
          </a:custGeom>
          <a:solidFill>
            <a:srgbClr val="FAFFCA"/>
          </a:solidFill>
          <a:ln>
            <a:noFill/>
          </a:ln>
        </p:spPr>
        <p:txBody>
          <a:bodyPr/>
          <a:lstStyle/>
          <a:p>
            <a:endParaRPr lang="fi-FI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ECEFEE4-65B0-54F5-B8E5-57BB055F1F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8406" y="2255831"/>
            <a:ext cx="13211188" cy="5768923"/>
          </a:xfrm>
          <a:prstGeom prst="rect">
            <a:avLst/>
          </a:prstGeom>
        </p:spPr>
      </p:pic>
      <p:sp>
        <p:nvSpPr>
          <p:cNvPr id="227" name="Google Shape;227;p9"/>
          <p:cNvSpPr txBox="1"/>
          <p:nvPr/>
        </p:nvSpPr>
        <p:spPr>
          <a:xfrm>
            <a:off x="1342278" y="3183552"/>
            <a:ext cx="15547845" cy="2462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en-US" sz="8000" dirty="0">
                <a:solidFill>
                  <a:schemeClr val="bg1"/>
                </a:solidFill>
                <a:latin typeface="Impact" panose="020B0806030902050204" pitchFamily="34" charset="0"/>
              </a:rPr>
              <a:t>3. LÉPÉS:</a:t>
            </a:r>
            <a:endParaRPr lang="en-US" dirty="0">
              <a:solidFill>
                <a:schemeClr val="bg1"/>
              </a:solidFill>
              <a:latin typeface="Impact" panose="020B0806030902050204" pitchFamily="34" charset="0"/>
            </a:endParaRPr>
          </a:p>
          <a:p>
            <a:pPr algn="ctr"/>
            <a:r>
              <a:rPr lang="en-US" sz="8000" dirty="0">
                <a:solidFill>
                  <a:schemeClr val="bg1"/>
                </a:solidFill>
                <a:latin typeface="Impact" panose="020B0806030902050204" pitchFamily="34" charset="0"/>
                <a:sym typeface="Montserrat"/>
              </a:rPr>
              <a:t>KUTATÁS ÉS BETEKINTÉS</a:t>
            </a:r>
          </a:p>
        </p:txBody>
      </p:sp>
      <p:pic>
        <p:nvPicPr>
          <p:cNvPr id="8" name="Picture 7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374BC2B2-9781-F259-B7A9-D46010288D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438" y="8606711"/>
            <a:ext cx="14278130" cy="2186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719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95;p13">
            <a:extLst>
              <a:ext uri="{FF2B5EF4-FFF2-40B4-BE49-F238E27FC236}">
                <a16:creationId xmlns:a16="http://schemas.microsoft.com/office/drawing/2014/main" id="{3A67C1AF-4E9B-1782-264D-2201E6E7BCDB}"/>
              </a:ext>
            </a:extLst>
          </p:cNvPr>
          <p:cNvSpPr/>
          <p:nvPr/>
        </p:nvSpPr>
        <p:spPr>
          <a:xfrm>
            <a:off x="0" y="0"/>
            <a:ext cx="9138967" cy="10287000"/>
          </a:xfrm>
          <a:custGeom>
            <a:avLst/>
            <a:gdLst/>
            <a:ahLst/>
            <a:cxnLst/>
            <a:rect l="l" t="t" r="r" b="b"/>
            <a:pathLst>
              <a:path w="9829008" h="10793102" extrusionOk="0">
                <a:moveTo>
                  <a:pt x="0" y="0"/>
                </a:moveTo>
                <a:lnTo>
                  <a:pt x="9829008" y="0"/>
                </a:lnTo>
                <a:lnTo>
                  <a:pt x="9829008" y="10793102"/>
                </a:lnTo>
                <a:lnTo>
                  <a:pt x="0" y="10793102"/>
                </a:lnTo>
                <a:lnTo>
                  <a:pt x="0" y="0"/>
                </a:lnTo>
                <a:close/>
              </a:path>
            </a:pathLst>
          </a:custGeom>
          <a:solidFill>
            <a:srgbClr val="FAFFCA"/>
          </a:solidFill>
          <a:ln>
            <a:noFill/>
          </a:ln>
        </p:spPr>
        <p:txBody>
          <a:bodyPr/>
          <a:lstStyle/>
          <a:p>
            <a:endParaRPr lang="fi-FI"/>
          </a:p>
        </p:txBody>
      </p:sp>
      <p:sp>
        <p:nvSpPr>
          <p:cNvPr id="228" name="Google Shape;228;p9"/>
          <p:cNvSpPr txBox="1"/>
          <p:nvPr/>
        </p:nvSpPr>
        <p:spPr>
          <a:xfrm>
            <a:off x="9542303" y="1880399"/>
            <a:ext cx="7921947" cy="7432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A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folyamat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elindításához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javasolt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egy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rövid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felmérést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végezni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 a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releváns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kedvezményezettek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körében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 a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megoldandó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problémáról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.</a:t>
            </a:r>
            <a:endParaRPr lang="en-US" sz="2400">
              <a:solidFill>
                <a:schemeClr val="tx1"/>
              </a:solidFill>
              <a:ea typeface="MS Mincho"/>
            </a:endParaRP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Készíts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egy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rövid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felmérést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alapvető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kérdésekkel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 a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probléma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megoldásával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kapcsolatban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 (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használhatsz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 online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kérdőívet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). Adj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hozzá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néhány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releváns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kérdést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,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amelyek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segítenek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azonosítani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 a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fiatalok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körében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lévő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problémákat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.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Oszd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 meg a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felmérést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 a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kedvezményezettekkel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,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és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használd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az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eredményeket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 a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következő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fázisokban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.</a:t>
            </a:r>
            <a:endParaRPr lang="en-US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A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kedvezményezettektől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származó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valós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adatok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figyelembevétele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 a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folyamat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különböző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lépéseiben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növeli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 a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végső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megoldás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Montserrat"/>
                <a:ea typeface="MS Mincho"/>
              </a:rPr>
              <a:t>hitelességét</a:t>
            </a:r>
            <a:r>
              <a:rPr lang="en-US" sz="2400">
                <a:solidFill>
                  <a:schemeClr val="tx1"/>
                </a:solidFill>
                <a:latin typeface="Montserrat"/>
                <a:ea typeface="MS Mincho"/>
              </a:rPr>
              <a:t>.</a:t>
            </a:r>
            <a:endParaRPr lang="en-US" sz="2400">
              <a:solidFill>
                <a:schemeClr val="tx1"/>
              </a:solidFill>
              <a:effectLst/>
              <a:latin typeface="Montserrat"/>
              <a:ea typeface="MS Mincho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CC91E5-369B-4A4E-6727-888A65275E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750" y="4832303"/>
            <a:ext cx="7124133" cy="4775722"/>
          </a:xfrm>
          <a:prstGeom prst="rect">
            <a:avLst/>
          </a:prstGeom>
        </p:spPr>
      </p:pic>
      <p:sp>
        <p:nvSpPr>
          <p:cNvPr id="227" name="Google Shape;227;p9"/>
          <p:cNvSpPr txBox="1"/>
          <p:nvPr/>
        </p:nvSpPr>
        <p:spPr>
          <a:xfrm>
            <a:off x="1636884" y="5707201"/>
            <a:ext cx="7304691" cy="2536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US" sz="5400" dirty="0">
                <a:latin typeface="Impact" panose="020B0806030902050204" pitchFamily="34" charset="0"/>
              </a:rPr>
              <a:t>KÉRDŐÍV / KEDVEZMÉNYEZETTEK FELTÉRKÉPEZÉSSE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ED7320-D0FA-5A3A-7731-6AF4D9BAA05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545" t="14482" r="45470" b="33649"/>
          <a:stretch/>
        </p:blipFill>
        <p:spPr>
          <a:xfrm>
            <a:off x="3036262" y="1117948"/>
            <a:ext cx="3955940" cy="447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291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7"/>
          <p:cNvSpPr/>
          <p:nvPr/>
        </p:nvSpPr>
        <p:spPr>
          <a:xfrm>
            <a:off x="-1" y="0"/>
            <a:ext cx="8967805" cy="10287000"/>
          </a:xfrm>
          <a:custGeom>
            <a:avLst/>
            <a:gdLst/>
            <a:ahLst/>
            <a:cxnLst/>
            <a:rect l="l" t="t" r="r" b="b"/>
            <a:pathLst>
              <a:path w="9829008" h="4951102" extrusionOk="0">
                <a:moveTo>
                  <a:pt x="0" y="0"/>
                </a:moveTo>
                <a:lnTo>
                  <a:pt x="9829008" y="0"/>
                </a:lnTo>
                <a:lnTo>
                  <a:pt x="9829008" y="4951102"/>
                </a:lnTo>
                <a:lnTo>
                  <a:pt x="0" y="4951102"/>
                </a:lnTo>
                <a:lnTo>
                  <a:pt x="0" y="0"/>
                </a:lnTo>
                <a:close/>
              </a:path>
            </a:pathLst>
          </a:custGeom>
          <a:solidFill>
            <a:srgbClr val="FAFFCA"/>
          </a:solidFill>
          <a:ln>
            <a:noFill/>
          </a:ln>
        </p:spPr>
        <p:txBody>
          <a:bodyPr/>
          <a:lstStyle/>
          <a:p>
            <a:endParaRPr lang="fi-FI"/>
          </a:p>
        </p:txBody>
      </p:sp>
      <p:sp>
        <p:nvSpPr>
          <p:cNvPr id="188" name="Google Shape;188;p7"/>
          <p:cNvSpPr/>
          <p:nvPr/>
        </p:nvSpPr>
        <p:spPr>
          <a:xfrm>
            <a:off x="11130036" y="1008741"/>
            <a:ext cx="6821079" cy="8125790"/>
          </a:xfrm>
          <a:custGeom>
            <a:avLst/>
            <a:gdLst/>
            <a:ahLst/>
            <a:cxnLst/>
            <a:rect l="l" t="t" r="r" b="b"/>
            <a:pathLst>
              <a:path w="9269813" h="10175236" extrusionOk="0">
                <a:moveTo>
                  <a:pt x="0" y="0"/>
                </a:moveTo>
                <a:lnTo>
                  <a:pt x="9269813" y="0"/>
                </a:lnTo>
                <a:lnTo>
                  <a:pt x="9269813" y="10175236"/>
                </a:lnTo>
                <a:lnTo>
                  <a:pt x="0" y="101752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fi-FI"/>
          </a:p>
        </p:txBody>
      </p:sp>
      <p:sp>
        <p:nvSpPr>
          <p:cNvPr id="191" name="Google Shape;191;p7"/>
          <p:cNvSpPr/>
          <p:nvPr/>
        </p:nvSpPr>
        <p:spPr>
          <a:xfrm rot="18844130">
            <a:off x="12283362" y="7969680"/>
            <a:ext cx="1013434" cy="944573"/>
          </a:xfrm>
          <a:custGeom>
            <a:avLst/>
            <a:gdLst/>
            <a:ahLst/>
            <a:cxnLst/>
            <a:rect l="l" t="t" r="r" b="b"/>
            <a:pathLst>
              <a:path w="5043649" h="2760844" extrusionOk="0">
                <a:moveTo>
                  <a:pt x="0" y="0"/>
                </a:moveTo>
                <a:lnTo>
                  <a:pt x="5043649" y="0"/>
                </a:lnTo>
                <a:lnTo>
                  <a:pt x="5043649" y="2760844"/>
                </a:lnTo>
                <a:lnTo>
                  <a:pt x="0" y="276084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fi-FI"/>
          </a:p>
        </p:txBody>
      </p:sp>
      <p:sp>
        <p:nvSpPr>
          <p:cNvPr id="194" name="Google Shape;194;p7"/>
          <p:cNvSpPr txBox="1"/>
          <p:nvPr/>
        </p:nvSpPr>
        <p:spPr>
          <a:xfrm>
            <a:off x="12557326" y="5110675"/>
            <a:ext cx="3966498" cy="72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67986"/>
              </a:lnSpc>
            </a:pPr>
            <a:r>
              <a:rPr lang="en-US" sz="2800" err="1">
                <a:highlight>
                  <a:srgbClr val="FAFFCA"/>
                </a:highlight>
                <a:latin typeface="Montserrat"/>
                <a:sym typeface="Montserrat"/>
              </a:rPr>
              <a:t>Azonosított</a:t>
            </a:r>
            <a:r>
              <a:rPr lang="en-US" sz="2800">
                <a:highlight>
                  <a:srgbClr val="FAFFCA"/>
                </a:highlight>
                <a:latin typeface="Montserrat"/>
                <a:sym typeface="Montserrat"/>
              </a:rPr>
              <a:t> </a:t>
            </a:r>
            <a:r>
              <a:rPr lang="en-US" sz="2800" err="1">
                <a:highlight>
                  <a:srgbClr val="FAFFCA"/>
                </a:highlight>
                <a:latin typeface="Montserrat"/>
                <a:sym typeface="Montserrat"/>
              </a:rPr>
              <a:t>probléma</a:t>
            </a:r>
            <a:endParaRPr lang="en-US" sz="1800" err="1">
              <a:highlight>
                <a:srgbClr val="FAFFCA"/>
              </a:highlight>
            </a:endParaRPr>
          </a:p>
        </p:txBody>
      </p:sp>
      <p:sp>
        <p:nvSpPr>
          <p:cNvPr id="195" name="Google Shape;195;p7"/>
          <p:cNvSpPr txBox="1"/>
          <p:nvPr/>
        </p:nvSpPr>
        <p:spPr>
          <a:xfrm>
            <a:off x="13314605" y="7984903"/>
            <a:ext cx="2451940" cy="72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79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err="1">
                <a:highlight>
                  <a:srgbClr val="FAFFCA"/>
                </a:highlight>
                <a:latin typeface="Montserrat"/>
                <a:sym typeface="Montserrat"/>
              </a:rPr>
              <a:t>Okok</a:t>
            </a:r>
            <a:endParaRPr lang="en-US" sz="1800" err="1">
              <a:highlight>
                <a:srgbClr val="FAFFCA"/>
              </a:highlight>
            </a:endParaRPr>
          </a:p>
        </p:txBody>
      </p:sp>
      <p:sp>
        <p:nvSpPr>
          <p:cNvPr id="196" name="Google Shape;196;p7"/>
          <p:cNvSpPr txBox="1"/>
          <p:nvPr/>
        </p:nvSpPr>
        <p:spPr>
          <a:xfrm>
            <a:off x="10193052" y="6551358"/>
            <a:ext cx="3121553" cy="25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67985"/>
              </a:lnSpc>
            </a:pPr>
            <a:r>
              <a:rPr lang="en-US" sz="2000" err="1">
                <a:solidFill>
                  <a:srgbClr val="F09833"/>
                </a:solidFill>
                <a:latin typeface="Montserrat"/>
                <a:ea typeface="Montserrat"/>
                <a:cs typeface="Montserrat"/>
                <a:sym typeface="Montserrat"/>
              </a:rPr>
              <a:t>Miért</a:t>
            </a:r>
            <a:r>
              <a:rPr lang="en-US" sz="2000">
                <a:solidFill>
                  <a:srgbClr val="F09833"/>
                </a:solidFill>
                <a:latin typeface="Montserrat"/>
                <a:ea typeface="Montserrat"/>
                <a:cs typeface="Montserrat"/>
                <a:sym typeface="Montserrat"/>
              </a:rPr>
              <a:t> </a:t>
            </a:r>
            <a:r>
              <a:rPr lang="en-US" sz="2000" err="1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történik</a:t>
            </a:r>
            <a:r>
              <a:rPr lang="en-US" sz="200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err="1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ez</a:t>
            </a:r>
            <a:r>
              <a:rPr lang="en-US" sz="2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lang="hu-HU" sz="20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lnSpc>
                <a:spcPct val="167985"/>
              </a:lnSpc>
            </a:pPr>
            <a:r>
              <a:rPr lang="en-US" sz="2000" err="1">
                <a:solidFill>
                  <a:srgbClr val="F09833"/>
                </a:solidFill>
                <a:ea typeface="Montserrat"/>
                <a:sym typeface="Montserrat"/>
              </a:rPr>
              <a:t>Miért</a:t>
            </a:r>
            <a:r>
              <a:rPr lang="en-US" sz="2000">
                <a:solidFill>
                  <a:srgbClr val="F09833"/>
                </a:solidFill>
                <a:ea typeface="Montserrat"/>
                <a:sym typeface="Montserrat"/>
              </a:rPr>
              <a:t> </a:t>
            </a:r>
            <a:r>
              <a:rPr lang="en-US" sz="2000">
                <a:solidFill>
                  <a:schemeClr val="tx1"/>
                </a:solidFill>
                <a:ea typeface="Montserrat"/>
                <a:sym typeface="Montserrat"/>
              </a:rPr>
              <a:t>van </a:t>
            </a:r>
            <a:r>
              <a:rPr lang="en-US" sz="2000" err="1">
                <a:solidFill>
                  <a:schemeClr val="tx1"/>
                </a:solidFill>
                <a:ea typeface="Montserrat"/>
                <a:sym typeface="Montserrat"/>
              </a:rPr>
              <a:t>ez</a:t>
            </a:r>
            <a:r>
              <a:rPr lang="en-US" sz="2000" b="0" i="0" u="none" strike="noStrike" cap="none">
                <a:solidFill>
                  <a:srgbClr val="000000"/>
                </a:solidFill>
                <a:ea typeface="Montserrat"/>
                <a:sym typeface="Montserrat"/>
              </a:rPr>
              <a:t>?</a:t>
            </a:r>
            <a:endParaRPr lang="hu-HU"/>
          </a:p>
          <a:p>
            <a:pPr>
              <a:lnSpc>
                <a:spcPct val="167985"/>
              </a:lnSpc>
            </a:pPr>
            <a:r>
              <a:rPr lang="en-US" sz="2000" err="1">
                <a:solidFill>
                  <a:srgbClr val="F09833"/>
                </a:solidFill>
                <a:ea typeface="Montserrat"/>
                <a:sym typeface="Montserrat"/>
              </a:rPr>
              <a:t>Miért</a:t>
            </a:r>
            <a:r>
              <a:rPr lang="en-US" sz="2000">
                <a:solidFill>
                  <a:srgbClr val="F09833"/>
                </a:solidFill>
                <a:ea typeface="Montserrat"/>
                <a:sym typeface="Montserrat"/>
              </a:rPr>
              <a:t> </a:t>
            </a:r>
            <a:r>
              <a:rPr lang="en-US" sz="2000">
                <a:solidFill>
                  <a:schemeClr val="tx1"/>
                </a:solidFill>
                <a:ea typeface="Montserrat"/>
                <a:sym typeface="Montserrat"/>
              </a:rPr>
              <a:t>van </a:t>
            </a:r>
            <a:r>
              <a:rPr lang="en-US" sz="2000" err="1">
                <a:solidFill>
                  <a:schemeClr val="tx1"/>
                </a:solidFill>
                <a:ea typeface="Montserrat"/>
                <a:sym typeface="Montserrat"/>
              </a:rPr>
              <a:t>ez</a:t>
            </a:r>
            <a:r>
              <a:rPr lang="en-US" sz="2000" b="0" i="0" u="none" strike="noStrike" cap="none">
                <a:solidFill>
                  <a:srgbClr val="000000"/>
                </a:solidFill>
                <a:ea typeface="Montserrat"/>
                <a:sym typeface="Montserrat"/>
              </a:rPr>
              <a:t>?</a:t>
            </a:r>
            <a:endParaRPr/>
          </a:p>
          <a:p>
            <a:pPr>
              <a:lnSpc>
                <a:spcPct val="167985"/>
              </a:lnSpc>
            </a:pPr>
            <a:r>
              <a:rPr lang="en-US" sz="2000" err="1">
                <a:solidFill>
                  <a:srgbClr val="F09833"/>
                </a:solidFill>
              </a:rPr>
              <a:t>Miért</a:t>
            </a:r>
            <a:r>
              <a:rPr lang="en-US" sz="2000">
                <a:solidFill>
                  <a:srgbClr val="F09833"/>
                </a:solidFill>
              </a:rPr>
              <a:t> </a:t>
            </a:r>
            <a:r>
              <a:rPr lang="en-US" sz="2000">
                <a:solidFill>
                  <a:schemeClr val="tx1"/>
                </a:solidFill>
              </a:rPr>
              <a:t>van </a:t>
            </a:r>
            <a:r>
              <a:rPr lang="en-US" sz="2000" err="1">
                <a:solidFill>
                  <a:schemeClr val="tx1"/>
                </a:solidFill>
              </a:rPr>
              <a:t>ez</a:t>
            </a:r>
            <a:r>
              <a:rPr lang="en-US" sz="2000"/>
              <a:t>?</a:t>
            </a:r>
            <a:endParaRPr lang="en-US"/>
          </a:p>
          <a:p>
            <a:pPr>
              <a:lnSpc>
                <a:spcPct val="167985"/>
              </a:lnSpc>
            </a:pPr>
            <a:r>
              <a:rPr lang="en-US" sz="2000" err="1">
                <a:solidFill>
                  <a:srgbClr val="F09833"/>
                </a:solidFill>
              </a:rPr>
              <a:t>Miért</a:t>
            </a:r>
            <a:r>
              <a:rPr lang="en-US" sz="2000">
                <a:solidFill>
                  <a:srgbClr val="F09833"/>
                </a:solidFill>
              </a:rPr>
              <a:t> </a:t>
            </a:r>
            <a:r>
              <a:rPr lang="en-US" sz="2000">
                <a:solidFill>
                  <a:schemeClr val="tx1"/>
                </a:solidFill>
              </a:rPr>
              <a:t>van </a:t>
            </a:r>
            <a:r>
              <a:rPr lang="en-US" sz="2000" err="1">
                <a:solidFill>
                  <a:schemeClr val="tx1"/>
                </a:solidFill>
              </a:rPr>
              <a:t>ez</a:t>
            </a:r>
            <a:r>
              <a:rPr lang="en-US" sz="2000"/>
              <a:t>?</a:t>
            </a:r>
            <a:endParaRPr lang="en-US"/>
          </a:p>
        </p:txBody>
      </p:sp>
      <p:sp>
        <p:nvSpPr>
          <p:cNvPr id="198" name="Google Shape;198;p7"/>
          <p:cNvSpPr txBox="1"/>
          <p:nvPr/>
        </p:nvSpPr>
        <p:spPr>
          <a:xfrm>
            <a:off x="12717291" y="2261937"/>
            <a:ext cx="3180279" cy="72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79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err="1">
                <a:highlight>
                  <a:srgbClr val="FAFFCA"/>
                </a:highlight>
                <a:latin typeface="Montserrat"/>
                <a:sym typeface="Montserrat"/>
              </a:rPr>
              <a:t>Következmények</a:t>
            </a:r>
            <a:endParaRPr lang="en-US" sz="1800" err="1">
              <a:highlight>
                <a:srgbClr val="FAFFCA"/>
              </a:highligh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F328EA-0811-979C-36B5-9191A6A0B46E}"/>
              </a:ext>
            </a:extLst>
          </p:cNvPr>
          <p:cNvSpPr txBox="1"/>
          <p:nvPr/>
        </p:nvSpPr>
        <p:spPr>
          <a:xfrm>
            <a:off x="382179" y="4214533"/>
            <a:ext cx="7749683" cy="842717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800100" lvl="1" indent="-342900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 err="1">
                <a:latin typeface="Montserrat"/>
                <a:ea typeface="MS Mincho"/>
              </a:rPr>
              <a:t>Vegyél</a:t>
            </a:r>
            <a:r>
              <a:rPr lang="en-US" sz="2000" dirty="0">
                <a:latin typeface="Montserrat"/>
                <a:ea typeface="MS Mincho"/>
              </a:rPr>
              <a:t> </a:t>
            </a:r>
            <a:r>
              <a:rPr lang="en-US" sz="2000" dirty="0" err="1">
                <a:latin typeface="Montserrat"/>
                <a:ea typeface="MS Mincho"/>
              </a:rPr>
              <a:t>egy</a:t>
            </a:r>
            <a:r>
              <a:rPr lang="en-US" sz="2000" dirty="0">
                <a:latin typeface="Montserrat"/>
                <a:ea typeface="MS Mincho"/>
              </a:rPr>
              <a:t> </a:t>
            </a:r>
            <a:r>
              <a:rPr lang="en-US" sz="2000" dirty="0" err="1">
                <a:latin typeface="Montserrat"/>
                <a:ea typeface="MS Mincho"/>
              </a:rPr>
              <a:t>üres</a:t>
            </a:r>
            <a:r>
              <a:rPr lang="en-US" sz="2000" dirty="0">
                <a:latin typeface="Montserrat"/>
                <a:ea typeface="MS Mincho"/>
              </a:rPr>
              <a:t> </a:t>
            </a:r>
            <a:r>
              <a:rPr lang="en-US" sz="2000" dirty="0" err="1">
                <a:latin typeface="Montserrat"/>
                <a:ea typeface="MS Mincho"/>
              </a:rPr>
              <a:t>papírt</a:t>
            </a:r>
            <a:r>
              <a:rPr lang="en-US" sz="2000" dirty="0">
                <a:latin typeface="Montserrat"/>
                <a:ea typeface="MS Mincho"/>
              </a:rPr>
              <a:t> </a:t>
            </a:r>
            <a:r>
              <a:rPr lang="en-US" sz="2000" dirty="0" err="1">
                <a:latin typeface="Montserrat"/>
                <a:ea typeface="MS Mincho"/>
              </a:rPr>
              <a:t>és</a:t>
            </a:r>
            <a:r>
              <a:rPr lang="en-US" sz="2000" dirty="0">
                <a:latin typeface="Montserrat"/>
                <a:ea typeface="MS Mincho"/>
              </a:rPr>
              <a:t> </a:t>
            </a:r>
            <a:r>
              <a:rPr lang="en-US" sz="2000" dirty="0" err="1">
                <a:latin typeface="Montserrat"/>
                <a:ea typeface="MS Mincho"/>
              </a:rPr>
              <a:t>rajzolj</a:t>
            </a:r>
            <a:r>
              <a:rPr lang="en-US" sz="2000" dirty="0">
                <a:latin typeface="Montserrat"/>
                <a:ea typeface="MS Mincho"/>
              </a:rPr>
              <a:t> </a:t>
            </a:r>
            <a:r>
              <a:rPr lang="en-US" sz="2000" dirty="0" err="1">
                <a:latin typeface="Montserrat"/>
                <a:ea typeface="MS Mincho"/>
              </a:rPr>
              <a:t>rá</a:t>
            </a:r>
            <a:r>
              <a:rPr lang="en-US" sz="2000" dirty="0">
                <a:latin typeface="Montserrat"/>
                <a:ea typeface="MS Mincho"/>
              </a:rPr>
              <a:t> </a:t>
            </a:r>
            <a:r>
              <a:rPr lang="en-US" sz="2000" dirty="0" err="1">
                <a:latin typeface="Montserrat"/>
                <a:ea typeface="MS Mincho"/>
              </a:rPr>
              <a:t>egy</a:t>
            </a:r>
            <a:r>
              <a:rPr lang="en-US" sz="2000" dirty="0">
                <a:latin typeface="Montserrat"/>
                <a:ea typeface="MS Mincho"/>
              </a:rPr>
              <a:t> </a:t>
            </a:r>
            <a:r>
              <a:rPr lang="en-US" sz="2000" dirty="0" err="1">
                <a:latin typeface="Montserrat"/>
                <a:ea typeface="MS Mincho"/>
              </a:rPr>
              <a:t>nagy</a:t>
            </a:r>
            <a:r>
              <a:rPr lang="en-US" sz="2000" dirty="0">
                <a:latin typeface="Montserrat"/>
                <a:ea typeface="MS Mincho"/>
              </a:rPr>
              <a:t> </a:t>
            </a:r>
            <a:r>
              <a:rPr lang="en-US" sz="2000" dirty="0" err="1">
                <a:latin typeface="Montserrat"/>
                <a:ea typeface="MS Mincho"/>
              </a:rPr>
              <a:t>fát</a:t>
            </a:r>
            <a:r>
              <a:rPr lang="en-US" sz="2000" dirty="0">
                <a:latin typeface="Montserrat"/>
                <a:ea typeface="MS Mincho"/>
              </a:rPr>
              <a:t>. </a:t>
            </a:r>
            <a:r>
              <a:rPr lang="en-US" sz="2000" dirty="0" err="1">
                <a:latin typeface="Montserrat"/>
                <a:ea typeface="MS Mincho"/>
              </a:rPr>
              <a:t>Határozd</a:t>
            </a:r>
            <a:r>
              <a:rPr lang="en-US" sz="2000" dirty="0">
                <a:latin typeface="Montserrat"/>
                <a:ea typeface="MS Mincho"/>
              </a:rPr>
              <a:t> meg </a:t>
            </a:r>
            <a:r>
              <a:rPr lang="en-US" sz="2000" dirty="0">
                <a:effectLst/>
                <a:latin typeface="Montserrat"/>
                <a:ea typeface="MS Mincho"/>
              </a:rPr>
              <a:t>a </a:t>
            </a:r>
            <a:r>
              <a:rPr lang="en-US" sz="2000" dirty="0" err="1">
                <a:latin typeface="Montserrat"/>
                <a:ea typeface="MS Mincho"/>
              </a:rPr>
              <a:t>problémát</a:t>
            </a:r>
            <a:r>
              <a:rPr lang="en-US" sz="2000" dirty="0">
                <a:latin typeface="Montserrat"/>
                <a:ea typeface="MS Mincho"/>
              </a:rPr>
              <a:t>, </a:t>
            </a:r>
            <a:r>
              <a:rPr lang="en-US" sz="2000" dirty="0" err="1">
                <a:latin typeface="Montserrat"/>
                <a:ea typeface="MS Mincho"/>
              </a:rPr>
              <a:t>azonosítva</a:t>
            </a:r>
            <a:r>
              <a:rPr lang="en-US" sz="2000" dirty="0">
                <a:latin typeface="Montserrat"/>
                <a:ea typeface="MS Mincho"/>
              </a:rPr>
              <a:t> </a:t>
            </a:r>
            <a:r>
              <a:rPr lang="en-US" sz="2000" dirty="0" err="1">
                <a:latin typeface="Montserrat"/>
                <a:ea typeface="MS Mincho"/>
              </a:rPr>
              <a:t>annak</a:t>
            </a:r>
            <a:r>
              <a:rPr lang="en-US" sz="2000" dirty="0">
                <a:latin typeface="Montserrat"/>
                <a:ea typeface="MS Mincho"/>
              </a:rPr>
              <a:t> </a:t>
            </a:r>
            <a:r>
              <a:rPr lang="en-US" sz="2000" dirty="0" err="1">
                <a:latin typeface="Montserrat"/>
                <a:ea typeface="MS Mincho"/>
              </a:rPr>
              <a:t>központi</a:t>
            </a:r>
            <a:r>
              <a:rPr lang="en-US" sz="2000" dirty="0">
                <a:latin typeface="Montserrat"/>
                <a:ea typeface="MS Mincho"/>
              </a:rPr>
              <a:t> </a:t>
            </a:r>
            <a:r>
              <a:rPr lang="en-US" sz="2000" dirty="0" err="1">
                <a:latin typeface="Montserrat"/>
                <a:ea typeface="MS Mincho"/>
              </a:rPr>
              <a:t>részét</a:t>
            </a:r>
            <a:r>
              <a:rPr lang="en-US" sz="2000" dirty="0">
                <a:latin typeface="Montserrat"/>
                <a:ea typeface="MS Mincho"/>
              </a:rPr>
              <a:t> (</a:t>
            </a:r>
            <a:r>
              <a:rPr lang="en-US" sz="2000" dirty="0">
                <a:effectLst/>
                <a:latin typeface="Montserrat"/>
                <a:ea typeface="MS Mincho"/>
              </a:rPr>
              <a:t>a </a:t>
            </a:r>
            <a:r>
              <a:rPr lang="en-US" sz="2000" dirty="0">
                <a:latin typeface="Montserrat"/>
                <a:ea typeface="MS Mincho"/>
              </a:rPr>
              <a:t>fa </a:t>
            </a:r>
            <a:r>
              <a:rPr lang="en-US" sz="2000" dirty="0" err="1">
                <a:latin typeface="Montserrat"/>
                <a:ea typeface="MS Mincho"/>
              </a:rPr>
              <a:t>közepén</a:t>
            </a:r>
            <a:r>
              <a:rPr lang="en-US" sz="2000" dirty="0">
                <a:effectLst/>
                <a:latin typeface="Montserrat"/>
                <a:ea typeface="MS Mincho"/>
              </a:rPr>
              <a:t>), </a:t>
            </a:r>
            <a:r>
              <a:rPr lang="en-US" sz="2000" dirty="0" err="1">
                <a:latin typeface="Montserrat"/>
                <a:ea typeface="MS Mincho"/>
              </a:rPr>
              <a:t>következményeit</a:t>
            </a:r>
            <a:r>
              <a:rPr lang="en-US" sz="2000" dirty="0">
                <a:latin typeface="Montserrat"/>
                <a:ea typeface="MS Mincho"/>
              </a:rPr>
              <a:t> </a:t>
            </a:r>
            <a:r>
              <a:rPr lang="en-US" sz="2000" dirty="0">
                <a:effectLst/>
                <a:latin typeface="Montserrat"/>
                <a:ea typeface="MS Mincho"/>
              </a:rPr>
              <a:t>(</a:t>
            </a:r>
            <a:r>
              <a:rPr lang="en-US" sz="2000" dirty="0">
                <a:latin typeface="Montserrat"/>
                <a:ea typeface="MS Mincho"/>
              </a:rPr>
              <a:t>a fa </a:t>
            </a:r>
            <a:r>
              <a:rPr lang="en-US" sz="2000" dirty="0" err="1">
                <a:latin typeface="Montserrat"/>
                <a:ea typeface="MS Mincho"/>
              </a:rPr>
              <a:t>tetején</a:t>
            </a:r>
            <a:r>
              <a:rPr lang="en-US" sz="2000" dirty="0">
                <a:latin typeface="Montserrat"/>
                <a:ea typeface="MS Mincho"/>
              </a:rPr>
              <a:t>) </a:t>
            </a:r>
            <a:r>
              <a:rPr lang="en-US" sz="2000" dirty="0" err="1">
                <a:latin typeface="Montserrat"/>
                <a:ea typeface="MS Mincho"/>
              </a:rPr>
              <a:t>és</a:t>
            </a:r>
            <a:r>
              <a:rPr lang="en-US" sz="2000" dirty="0">
                <a:latin typeface="Montserrat"/>
                <a:ea typeface="MS Mincho"/>
              </a:rPr>
              <a:t> </a:t>
            </a:r>
            <a:r>
              <a:rPr lang="en-US" sz="2000" dirty="0" err="1">
                <a:latin typeface="Montserrat"/>
                <a:ea typeface="MS Mincho"/>
              </a:rPr>
              <a:t>az</a:t>
            </a:r>
            <a:r>
              <a:rPr lang="en-US" sz="2000" dirty="0">
                <a:latin typeface="Montserrat"/>
                <a:ea typeface="MS Mincho"/>
              </a:rPr>
              <a:t> </a:t>
            </a:r>
            <a:r>
              <a:rPr lang="en-US" sz="2000" dirty="0" err="1">
                <a:latin typeface="Montserrat"/>
                <a:ea typeface="MS Mincho"/>
              </a:rPr>
              <a:t>alapvető</a:t>
            </a:r>
            <a:r>
              <a:rPr lang="en-US" sz="2000" dirty="0">
                <a:latin typeface="Montserrat"/>
                <a:ea typeface="MS Mincho"/>
              </a:rPr>
              <a:t> </a:t>
            </a:r>
            <a:r>
              <a:rPr lang="en-US" sz="2000" dirty="0" err="1">
                <a:latin typeface="Montserrat"/>
                <a:ea typeface="MS Mincho"/>
              </a:rPr>
              <a:t>okokat</a:t>
            </a:r>
            <a:r>
              <a:rPr lang="en-US" sz="2000" dirty="0">
                <a:latin typeface="Montserrat"/>
                <a:ea typeface="MS Mincho"/>
              </a:rPr>
              <a:t> </a:t>
            </a:r>
            <a:r>
              <a:rPr lang="en-US" sz="2000" dirty="0">
                <a:effectLst/>
                <a:latin typeface="Montserrat"/>
                <a:ea typeface="MS Mincho"/>
              </a:rPr>
              <a:t>(</a:t>
            </a:r>
            <a:r>
              <a:rPr lang="en-US" sz="2000" dirty="0">
                <a:latin typeface="Montserrat"/>
                <a:ea typeface="MS Mincho"/>
              </a:rPr>
              <a:t>a fa </a:t>
            </a:r>
            <a:r>
              <a:rPr lang="en-US" sz="2000" dirty="0" err="1">
                <a:latin typeface="Montserrat"/>
                <a:ea typeface="MS Mincho"/>
              </a:rPr>
              <a:t>gyökerein</a:t>
            </a:r>
            <a:r>
              <a:rPr lang="en-US" sz="2000" dirty="0">
                <a:latin typeface="Montserrat"/>
                <a:ea typeface="MS Mincho"/>
              </a:rPr>
              <a:t>).</a:t>
            </a:r>
            <a:endParaRPr lang="en-US" sz="2000" dirty="0">
              <a:effectLst/>
              <a:latin typeface="Montserrat" panose="00000500000000000000" pitchFamily="2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800100" lvl="1" indent="-342900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latin typeface="Montserrat"/>
                <a:ea typeface="MS Mincho"/>
              </a:rPr>
              <a:t>A </a:t>
            </a:r>
            <a:r>
              <a:rPr lang="en-US" sz="2000" dirty="0" err="1">
                <a:latin typeface="Montserrat"/>
                <a:ea typeface="MS Mincho"/>
              </a:rPr>
              <a:t>problémafa</a:t>
            </a:r>
            <a:r>
              <a:rPr lang="en-US" sz="2000" dirty="0">
                <a:latin typeface="Montserrat"/>
                <a:ea typeface="MS Mincho"/>
              </a:rPr>
              <a:t> </a:t>
            </a:r>
            <a:r>
              <a:rPr lang="en-US" sz="2000" dirty="0" err="1">
                <a:latin typeface="Montserrat"/>
                <a:ea typeface="MS Mincho"/>
              </a:rPr>
              <a:t>gyökereihez</a:t>
            </a:r>
            <a:r>
              <a:rPr lang="en-US" sz="2000" dirty="0">
                <a:latin typeface="Montserrat"/>
                <a:ea typeface="MS Mincho"/>
              </a:rPr>
              <a:t> </a:t>
            </a:r>
            <a:r>
              <a:rPr lang="en-US" sz="2000" dirty="0" err="1">
                <a:latin typeface="Montserrat"/>
                <a:ea typeface="MS Mincho"/>
              </a:rPr>
              <a:t>lejegyzett</a:t>
            </a:r>
            <a:r>
              <a:rPr lang="en-US" sz="2000" dirty="0">
                <a:latin typeface="Montserrat"/>
                <a:ea typeface="MS Mincho"/>
              </a:rPr>
              <a:t> </a:t>
            </a:r>
            <a:r>
              <a:rPr lang="en-US" sz="2000" dirty="0" err="1">
                <a:latin typeface="Montserrat"/>
                <a:ea typeface="MS Mincho"/>
              </a:rPr>
              <a:t>okokat</a:t>
            </a:r>
            <a:r>
              <a:rPr lang="en-US" sz="2000" dirty="0">
                <a:latin typeface="Montserrat"/>
                <a:ea typeface="MS Mincho"/>
              </a:rPr>
              <a:t> </a:t>
            </a:r>
            <a:r>
              <a:rPr lang="en-US" sz="2000" dirty="0" err="1">
                <a:latin typeface="Montserrat"/>
                <a:ea typeface="MS Mincho"/>
              </a:rPr>
              <a:t>vizsgáld</a:t>
            </a:r>
            <a:r>
              <a:rPr lang="en-US" sz="2000" dirty="0">
                <a:latin typeface="Montserrat"/>
                <a:ea typeface="MS Mincho"/>
              </a:rPr>
              <a:t> meg </a:t>
            </a:r>
            <a:r>
              <a:rPr lang="en-US" sz="2000" dirty="0" err="1">
                <a:latin typeface="Montserrat"/>
                <a:ea typeface="MS Mincho"/>
              </a:rPr>
              <a:t>az</a:t>
            </a:r>
            <a:r>
              <a:rPr lang="en-US" sz="2000" dirty="0">
                <a:latin typeface="Montserrat"/>
                <a:ea typeface="MS Mincho"/>
              </a:rPr>
              <a:t> </a:t>
            </a:r>
            <a:r>
              <a:rPr lang="en-US" sz="2000" dirty="0" err="1">
                <a:latin typeface="Montserrat"/>
                <a:ea typeface="MS Mincho"/>
              </a:rPr>
              <a:t>úgynevezett</a:t>
            </a:r>
            <a:r>
              <a:rPr lang="en-US" sz="2000" dirty="0">
                <a:latin typeface="Montserrat"/>
                <a:ea typeface="MS Mincho"/>
              </a:rPr>
              <a:t> "</a:t>
            </a:r>
            <a:r>
              <a:rPr lang="en-US" sz="2000" dirty="0" err="1">
                <a:latin typeface="Montserrat"/>
                <a:ea typeface="MS Mincho"/>
              </a:rPr>
              <a:t>öt</a:t>
            </a:r>
            <a:r>
              <a:rPr lang="en-US" sz="2000" dirty="0">
                <a:latin typeface="Montserrat"/>
                <a:ea typeface="MS Mincho"/>
              </a:rPr>
              <a:t> </a:t>
            </a:r>
            <a:r>
              <a:rPr lang="en-US" sz="2000" dirty="0" err="1">
                <a:latin typeface="Montserrat"/>
                <a:ea typeface="MS Mincho"/>
              </a:rPr>
              <a:t>miért</a:t>
            </a:r>
            <a:r>
              <a:rPr lang="en-US" sz="2000" dirty="0">
                <a:latin typeface="Montserrat"/>
                <a:ea typeface="MS Mincho"/>
              </a:rPr>
              <a:t>" </a:t>
            </a:r>
            <a:r>
              <a:rPr lang="en-US" sz="2000" dirty="0" err="1">
                <a:latin typeface="Montserrat"/>
                <a:ea typeface="MS Mincho"/>
              </a:rPr>
              <a:t>technikával</a:t>
            </a:r>
            <a:r>
              <a:rPr lang="en-US" sz="2000" dirty="0">
                <a:latin typeface="Montserrat"/>
                <a:ea typeface="MS Mincho"/>
              </a:rPr>
              <a:t>.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 </a:t>
            </a:r>
            <a:endParaRPr lang="en-US" sz="2000" dirty="0">
              <a:effectLst/>
              <a:latin typeface="Montserrat" panose="00000500000000000000" pitchFamily="2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9735276-D68E-5FC1-4090-BB75CB732C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605954" y="105089"/>
            <a:ext cx="6913961" cy="3509464"/>
          </a:xfrm>
          <a:prstGeom prst="rect">
            <a:avLst/>
          </a:prstGeom>
        </p:spPr>
      </p:pic>
      <p:sp>
        <p:nvSpPr>
          <p:cNvPr id="192" name="Google Shape;192;p7"/>
          <p:cNvSpPr txBox="1"/>
          <p:nvPr/>
        </p:nvSpPr>
        <p:spPr>
          <a:xfrm>
            <a:off x="2085825" y="1430940"/>
            <a:ext cx="5272501" cy="1661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US" sz="5400" dirty="0">
                <a:latin typeface="Impact" panose="020B0806030902050204" pitchFamily="34" charset="0"/>
                <a:ea typeface="Montserrat"/>
                <a:cs typeface="Montserrat"/>
                <a:sym typeface="Montserrat"/>
              </a:rPr>
              <a:t>PROBLÉMA FA ÉS ÖT MIÉRT?</a:t>
            </a:r>
            <a:endParaRPr lang="en-US" sz="5400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5139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1188ef3-5983-423b-9949-173ef6e53242">
      <Terms xmlns="http://schemas.microsoft.com/office/infopath/2007/PartnerControls"/>
    </lcf76f155ced4ddcb4097134ff3c332f>
    <TaxCatchAll xmlns="3a387dbe-9acf-47b1-97ea-ce4e9eae4f6a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6B84576EBF6A84384872AD0432F3AAD" ma:contentTypeVersion="18" ma:contentTypeDescription="Luo uusi asiakirja." ma:contentTypeScope="" ma:versionID="c4620b2dcc4a78826106b4b360f49de3">
  <xsd:schema xmlns:xsd="http://www.w3.org/2001/XMLSchema" xmlns:xs="http://www.w3.org/2001/XMLSchema" xmlns:p="http://schemas.microsoft.com/office/2006/metadata/properties" xmlns:ns2="b1188ef3-5983-423b-9949-173ef6e53242" xmlns:ns3="3a387dbe-9acf-47b1-97ea-ce4e9eae4f6a" targetNamespace="http://schemas.microsoft.com/office/2006/metadata/properties" ma:root="true" ma:fieldsID="a11b02f85c230fecd25287549032df30" ns2:_="" ns3:_="">
    <xsd:import namespace="b1188ef3-5983-423b-9949-173ef6e53242"/>
    <xsd:import namespace="3a387dbe-9acf-47b1-97ea-ce4e9eae4f6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Location" minOccurs="0"/>
                <xsd:element ref="ns2:MediaServiceObjectDetectorVersion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188ef3-5983-423b-9949-173ef6e5324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Kuvien tunnisteet" ma:readOnly="false" ma:fieldId="{5cf76f15-5ced-4ddc-b409-7134ff3c332f}" ma:taxonomyMulti="true" ma:sspId="5a05df22-f028-4329-bfa6-daf770b3d81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387dbe-9acf-47b1-97ea-ce4e9eae4f6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220acab3-db41-4a0a-89e6-30f1cb591e8f}" ma:internalName="TaxCatchAll" ma:showField="CatchAllData" ma:web="3a387dbe-9acf-47b1-97ea-ce4e9eae4f6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32382F7-55D9-45F7-A07A-ACC6898F6D2B}">
  <ds:schemaRefs>
    <ds:schemaRef ds:uri="http://purl.org/dc/elements/1.1/"/>
    <ds:schemaRef ds:uri="http://purl.org/dc/dcmitype/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3a387dbe-9acf-47b1-97ea-ce4e9eae4f6a"/>
    <ds:schemaRef ds:uri="http://purl.org/dc/terms/"/>
    <ds:schemaRef ds:uri="http://schemas.microsoft.com/office/infopath/2007/PartnerControls"/>
    <ds:schemaRef ds:uri="b1188ef3-5983-423b-9949-173ef6e53242"/>
  </ds:schemaRefs>
</ds:datastoreItem>
</file>

<file path=customXml/itemProps2.xml><?xml version="1.0" encoding="utf-8"?>
<ds:datastoreItem xmlns:ds="http://schemas.openxmlformats.org/officeDocument/2006/customXml" ds:itemID="{A7F55B0B-8C0B-4510-BE35-C5B64DE272E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188ef3-5983-423b-9949-173ef6e53242"/>
    <ds:schemaRef ds:uri="3a387dbe-9acf-47b1-97ea-ce4e9eae4f6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476D697-C917-4BE8-BA76-A82AC348638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1740</Words>
  <Application>Microsoft Office PowerPoint</Application>
  <PresentationFormat>Mukautettu</PresentationFormat>
  <Paragraphs>235</Paragraphs>
  <Slides>26</Slides>
  <Notes>26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26</vt:i4>
      </vt:variant>
    </vt:vector>
  </HeadingPairs>
  <TitlesOfParts>
    <vt:vector size="27" baseType="lpstr">
      <vt:lpstr>Office Theme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Sanna Lindgren</dc:creator>
  <cp:lastModifiedBy>Viviana Muranen</cp:lastModifiedBy>
  <cp:revision>173</cp:revision>
  <dcterms:created xsi:type="dcterms:W3CDTF">2006-08-16T00:00:00Z</dcterms:created>
  <dcterms:modified xsi:type="dcterms:W3CDTF">2024-02-13T06:26:17Z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0x01010086B84576EBF6A84384872AD0432F3AAD</vt:lpwstr>
  </property>
  <property fmtid="{D5CDD505-2E9C-101B-9397-08002B2CF9AE}" pid="3" name="MediaServiceImageTags">
    <vt:lpwstr/>
  </property>
</Properties>
</file>